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9" r:id="rId1"/>
  </p:sldMasterIdLst>
  <p:notesMasterIdLst>
    <p:notesMasterId r:id="rId15"/>
  </p:notesMasterIdLst>
  <p:sldIdLst>
    <p:sldId id="267" r:id="rId2"/>
    <p:sldId id="269" r:id="rId3"/>
    <p:sldId id="270" r:id="rId4"/>
    <p:sldId id="271" r:id="rId5"/>
    <p:sldId id="272" r:id="rId6"/>
    <p:sldId id="273" r:id="rId7"/>
    <p:sldId id="336" r:id="rId8"/>
    <p:sldId id="338" r:id="rId9"/>
    <p:sldId id="339" r:id="rId10"/>
    <p:sldId id="341" r:id="rId11"/>
    <p:sldId id="342" r:id="rId12"/>
    <p:sldId id="343" r:id="rId13"/>
    <p:sldId id="340" r:id="rId14"/>
  </p:sldIdLst>
  <p:sldSz cx="9144000" cy="5143500" type="screen16x9"/>
  <p:notesSz cx="6858000" cy="9144000"/>
  <p:embeddedFontLst>
    <p:embeddedFont>
      <p:font typeface="IBM Plex Sans" panose="020B0503050203000203" pitchFamily="34" charset="0"/>
      <p:regular r:id="rId16"/>
      <p:bold r:id="rId17"/>
      <p:italic r:id="rId18"/>
      <p:boldItalic r:id="rId19"/>
    </p:embeddedFont>
    <p:embeddedFont>
      <p:font typeface="IBM Plex Sans SemiBold" panose="020B0703050203000203" pitchFamily="34" charset="0"/>
      <p:regular r:id="rId20"/>
      <p:bold r:id="rId21"/>
      <p:italic r:id="rId22"/>
      <p:boldItalic r:id="rId23"/>
    </p:embeddedFont>
    <p:embeddedFont>
      <p:font typeface="Roboto" panose="02000000000000000000" pitchFamily="2" charset="0"/>
      <p:regular r:id="rId24"/>
      <p:bold r:id="rId25"/>
      <p:italic r:id="rId26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8E0D21B-3660-4476-8852-C5EACA9E880D}">
  <a:tblStyle styleId="{68E0D21B-3660-4476-8852-C5EACA9E880D}" styleName="Table_0"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54A92D97-CEF3-4BC6-BC36-D33DD4016B0E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6344" autoAdjust="0"/>
  </p:normalViewPr>
  <p:slideViewPr>
    <p:cSldViewPr snapToGrid="0">
      <p:cViewPr varScale="1">
        <p:scale>
          <a:sx n="153" d="100"/>
          <a:sy n="153" d="100"/>
        </p:scale>
        <p:origin x="414" y="13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2282be6ded7_10_10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2282be6ded7_10_10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Выбери любой подходящий макет с названием “Титульный слайд”. 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148849f0299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148849f0299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Посоветуйся с методистом как лучше провести знакомство с аудиторией. Вопросы могут меняться. </a:t>
            </a:r>
            <a:br>
              <a:rPr lang="ru"/>
            </a:br>
            <a:r>
              <a:rPr lang="ru">
                <a:solidFill>
                  <a:schemeClr val="dk1"/>
                </a:solidFill>
              </a:rPr>
              <a:t>Стандартный слайд знакомства. Не меняем его, меняем текст в нем и иллюстрации (если нужно)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87378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148849f0299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148849f0299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Посоветуйся с методистом как лучше провести знакомство с аудиторией. Вопросы могут меняться. </a:t>
            </a:r>
            <a:br>
              <a:rPr lang="ru"/>
            </a:br>
            <a:r>
              <a:rPr lang="ru">
                <a:solidFill>
                  <a:schemeClr val="dk1"/>
                </a:solidFill>
              </a:rPr>
              <a:t>Стандартный слайд знакомства. Не меняем его, меняем текст в нем и иллюстрации (если нужно)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10618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148849f0299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148849f0299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Посоветуйся с методистом как лучше провести знакомство с аудиторией. Вопросы могут меняться. </a:t>
            </a:r>
            <a:br>
              <a:rPr lang="ru"/>
            </a:br>
            <a:r>
              <a:rPr lang="ru">
                <a:solidFill>
                  <a:schemeClr val="dk1"/>
                </a:solidFill>
              </a:rPr>
              <a:t>Стандартный слайд знакомства. Не меняем его, меняем текст в нем и иллюстрации (если нужно)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14742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148849f0299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148849f0299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Посоветуйся с методистом как лучше провести знакомство с аудиторией. Вопросы могут меняться. </a:t>
            </a:r>
            <a:br>
              <a:rPr lang="ru"/>
            </a:br>
            <a:r>
              <a:rPr lang="ru">
                <a:solidFill>
                  <a:schemeClr val="dk1"/>
                </a:solidFill>
              </a:rPr>
              <a:t>Стандартный слайд знакомства. Не меняем его, меняем текст в нем и иллюстрации (если нужно)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55170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11d5e2eb929_0_8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11d5e2eb929_0_8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Стандартный слайд знакомства. Не меняем его, меняем текст в нем. 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148849f02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148849f02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Посоветуйся с методистом как лучше провести знакомство с аудиторией. Вопросы могут меняться. </a:t>
            </a:r>
            <a:br>
              <a:rPr lang="ru"/>
            </a:br>
            <a:r>
              <a:rPr lang="ru">
                <a:solidFill>
                  <a:schemeClr val="dk1"/>
                </a:solidFill>
              </a:rPr>
              <a:t>Стандартный слайд знакомства. Не меняем его, меняем текст в нем и иллюстрации (если нужно)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11d5e2eb929_0_1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11d5e2eb929_0_1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dirty="0">
                <a:solidFill>
                  <a:schemeClr val="dk1"/>
                </a:solidFill>
              </a:rPr>
              <a:t>Стандартный слайд. Не меняем его, меняем текст в нем. </a:t>
            </a: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11d5e2eb929_0_14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11d5e2eb929_0_14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Стандартный слайд. Не меняем его, меняем текст в нем. 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148849f0299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148849f0299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Посоветуйся с методистом как лучше провести знакомство с аудиторией. Вопросы могут меняться. </a:t>
            </a:r>
            <a:br>
              <a:rPr lang="ru"/>
            </a:br>
            <a:r>
              <a:rPr lang="ru">
                <a:solidFill>
                  <a:schemeClr val="dk1"/>
                </a:solidFill>
              </a:rPr>
              <a:t>Стандартный слайд знакомства. Не меняем его, меняем текст в нем и иллюстрации (если нужно)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148849f0299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148849f0299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Посоветуйся с методистом как лучше провести знакомство с аудиторией. Вопросы могут меняться. </a:t>
            </a:r>
            <a:br>
              <a:rPr lang="ru"/>
            </a:br>
            <a:r>
              <a:rPr lang="ru">
                <a:solidFill>
                  <a:schemeClr val="dk1"/>
                </a:solidFill>
              </a:rPr>
              <a:t>Стандартный слайд знакомства. Не меняем его, меняем текст в нем и иллюстрации (если нужно)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2612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148849f0299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148849f0299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Посоветуйся с методистом как лучше провести знакомство с аудиторией. Вопросы могут меняться. </a:t>
            </a:r>
            <a:br>
              <a:rPr lang="ru"/>
            </a:br>
            <a:r>
              <a:rPr lang="ru">
                <a:solidFill>
                  <a:schemeClr val="dk1"/>
                </a:solidFill>
              </a:rPr>
              <a:t>Стандартный слайд знакомства. Не меняем его, меняем текст в нем и иллюстрации (если нужно)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93222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148849f0299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148849f0299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Посоветуйся с методистом как лучше провести знакомство с аудиторией. Вопросы могут меняться. </a:t>
            </a:r>
            <a:br>
              <a:rPr lang="ru"/>
            </a:br>
            <a:r>
              <a:rPr lang="ru">
                <a:solidFill>
                  <a:schemeClr val="dk1"/>
                </a:solidFill>
              </a:rPr>
              <a:t>Стандартный слайд знакомства. Не меняем его, меняем текст в нем и иллюстрации (если нужно)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56540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4.png"/><Relationship Id="rId18" Type="http://schemas.openxmlformats.org/officeDocument/2006/relationships/image" Target="../media/image19.png"/><Relationship Id="rId26" Type="http://schemas.openxmlformats.org/officeDocument/2006/relationships/image" Target="../media/image27.png"/><Relationship Id="rId3" Type="http://schemas.openxmlformats.org/officeDocument/2006/relationships/image" Target="../media/image4.png"/><Relationship Id="rId21" Type="http://schemas.openxmlformats.org/officeDocument/2006/relationships/image" Target="../media/image22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image" Target="../media/image18.png"/><Relationship Id="rId25" Type="http://schemas.openxmlformats.org/officeDocument/2006/relationships/image" Target="../media/image26.png"/><Relationship Id="rId33" Type="http://schemas.openxmlformats.org/officeDocument/2006/relationships/image" Target="../media/image34.png"/><Relationship Id="rId2" Type="http://schemas.openxmlformats.org/officeDocument/2006/relationships/image" Target="../media/image3.png"/><Relationship Id="rId16" Type="http://schemas.openxmlformats.org/officeDocument/2006/relationships/image" Target="../media/image17.png"/><Relationship Id="rId20" Type="http://schemas.openxmlformats.org/officeDocument/2006/relationships/image" Target="../media/image21.png"/><Relationship Id="rId29" Type="http://schemas.openxmlformats.org/officeDocument/2006/relationships/image" Target="../media/image3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24" Type="http://schemas.openxmlformats.org/officeDocument/2006/relationships/image" Target="../media/image25.png"/><Relationship Id="rId32" Type="http://schemas.openxmlformats.org/officeDocument/2006/relationships/image" Target="../media/image33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23" Type="http://schemas.openxmlformats.org/officeDocument/2006/relationships/image" Target="../media/image24.png"/><Relationship Id="rId28" Type="http://schemas.openxmlformats.org/officeDocument/2006/relationships/image" Target="../media/image29.png"/><Relationship Id="rId10" Type="http://schemas.openxmlformats.org/officeDocument/2006/relationships/image" Target="../media/image11.png"/><Relationship Id="rId19" Type="http://schemas.openxmlformats.org/officeDocument/2006/relationships/image" Target="../media/image20.png"/><Relationship Id="rId31" Type="http://schemas.openxmlformats.org/officeDocument/2006/relationships/image" Target="../media/image32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Relationship Id="rId22" Type="http://schemas.openxmlformats.org/officeDocument/2006/relationships/image" Target="../media/image23.png"/><Relationship Id="rId27" Type="http://schemas.openxmlformats.org/officeDocument/2006/relationships/image" Target="../media/image28.png"/><Relationship Id="rId30" Type="http://schemas.openxmlformats.org/officeDocument/2006/relationships/image" Target="../media/image31.png"/><Relationship Id="rId8" Type="http://schemas.openxmlformats.org/officeDocument/2006/relationships/image" Target="../media/image9.png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Титульный слайд 4">
  <p:cSld name="1_Title slide 5_2_1_17_1_1_1">
    <p:bg>
      <p:bgPr>
        <a:solidFill>
          <a:srgbClr val="222222"/>
        </a:solid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subTitle" idx="1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34" name="Google Shape;34;p6" descr="preencod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345605" y="0"/>
            <a:ext cx="4798398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oogle Shape;35;p6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0000" y="238125"/>
            <a:ext cx="1414463" cy="1821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  <p15:guide id="18" pos="436">
          <p15:clr>
            <a:srgbClr val="E46962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Карточка преподавателя">
  <p:cSld name="1_Title slide 5_2_1_2_1_1_1">
    <p:bg>
      <p:bgPr>
        <a:solidFill>
          <a:schemeClr val="lt1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>
            <a:spLocks noGrp="1"/>
          </p:cNvSpPr>
          <p:nvPr>
            <p:ph type="title"/>
          </p:nvPr>
        </p:nvSpPr>
        <p:spPr>
          <a:xfrm>
            <a:off x="3805200" y="7200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subTitle" idx="1"/>
          </p:nvPr>
        </p:nvSpPr>
        <p:spPr>
          <a:xfrm>
            <a:off x="3805200" y="1122600"/>
            <a:ext cx="47988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None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subTitle" idx="2"/>
          </p:nvPr>
        </p:nvSpPr>
        <p:spPr>
          <a:xfrm>
            <a:off x="3805200" y="15987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3"/>
          </p:nvPr>
        </p:nvSpPr>
        <p:spPr>
          <a:xfrm>
            <a:off x="3805200" y="2275800"/>
            <a:ext cx="3996300" cy="22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41" name="Google Shape;41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7"/>
          <p:cNvSpPr txBox="1">
            <a:spLocks noGrp="1"/>
          </p:cNvSpPr>
          <p:nvPr>
            <p:ph type="subTitle" idx="4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План курса">
  <p:cSld name="1_Title slide 5_2_1_4_1_1_1_1">
    <p:bg>
      <p:bgPr>
        <a:solidFill>
          <a:schemeClr val="lt1"/>
        </a:solid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8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45" name="Google Shape;45;p8"/>
          <p:cNvSpPr txBox="1">
            <a:spLocks noGrp="1"/>
          </p:cNvSpPr>
          <p:nvPr>
            <p:ph type="subTitle" idx="1"/>
          </p:nvPr>
        </p:nvSpPr>
        <p:spPr>
          <a:xfrm>
            <a:off x="1008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46" name="Google Shape;46;p8"/>
          <p:cNvSpPr txBox="1">
            <a:spLocks noGrp="1"/>
          </p:cNvSpPr>
          <p:nvPr>
            <p:ph type="subTitle" idx="2"/>
          </p:nvPr>
        </p:nvSpPr>
        <p:spPr>
          <a:xfrm>
            <a:off x="1008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subTitle" idx="3"/>
          </p:nvPr>
        </p:nvSpPr>
        <p:spPr>
          <a:xfrm>
            <a:off x="1008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48" name="Google Shape;48;p8"/>
          <p:cNvSpPr txBox="1">
            <a:spLocks noGrp="1"/>
          </p:cNvSpPr>
          <p:nvPr>
            <p:ph type="subTitle" idx="4"/>
          </p:nvPr>
        </p:nvSpPr>
        <p:spPr>
          <a:xfrm>
            <a:off x="1008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49" name="Google Shape;49;p8"/>
          <p:cNvSpPr txBox="1">
            <a:spLocks noGrp="1"/>
          </p:cNvSpPr>
          <p:nvPr>
            <p:ph type="subTitle" idx="5"/>
          </p:nvPr>
        </p:nvSpPr>
        <p:spPr>
          <a:xfrm>
            <a:off x="1008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50" name="Google Shape;50;p8"/>
          <p:cNvSpPr txBox="1">
            <a:spLocks noGrp="1"/>
          </p:cNvSpPr>
          <p:nvPr>
            <p:ph type="subTitle" idx="6"/>
          </p:nvPr>
        </p:nvSpPr>
        <p:spPr>
          <a:xfrm>
            <a:off x="3114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subTitle" idx="7"/>
          </p:nvPr>
        </p:nvSpPr>
        <p:spPr>
          <a:xfrm>
            <a:off x="3114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subTitle" idx="8"/>
          </p:nvPr>
        </p:nvSpPr>
        <p:spPr>
          <a:xfrm>
            <a:off x="3114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ubTitle" idx="9"/>
          </p:nvPr>
        </p:nvSpPr>
        <p:spPr>
          <a:xfrm>
            <a:off x="3114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54" name="Google Shape;54;p8"/>
          <p:cNvSpPr txBox="1">
            <a:spLocks noGrp="1"/>
          </p:cNvSpPr>
          <p:nvPr>
            <p:ph type="subTitle" idx="13"/>
          </p:nvPr>
        </p:nvSpPr>
        <p:spPr>
          <a:xfrm>
            <a:off x="3114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subTitle" idx="14"/>
          </p:nvPr>
        </p:nvSpPr>
        <p:spPr>
          <a:xfrm>
            <a:off x="5220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subTitle" idx="15"/>
          </p:nvPr>
        </p:nvSpPr>
        <p:spPr>
          <a:xfrm>
            <a:off x="5220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subTitle" idx="16"/>
          </p:nvPr>
        </p:nvSpPr>
        <p:spPr>
          <a:xfrm>
            <a:off x="5220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58" name="Google Shape;58;p8"/>
          <p:cNvSpPr txBox="1">
            <a:spLocks noGrp="1"/>
          </p:cNvSpPr>
          <p:nvPr>
            <p:ph type="subTitle" idx="17"/>
          </p:nvPr>
        </p:nvSpPr>
        <p:spPr>
          <a:xfrm>
            <a:off x="5220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59" name="Google Shape;59;p8"/>
          <p:cNvSpPr txBox="1">
            <a:spLocks noGrp="1"/>
          </p:cNvSpPr>
          <p:nvPr>
            <p:ph type="subTitle" idx="18"/>
          </p:nvPr>
        </p:nvSpPr>
        <p:spPr>
          <a:xfrm>
            <a:off x="5220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ubTitle" idx="19"/>
          </p:nvPr>
        </p:nvSpPr>
        <p:spPr>
          <a:xfrm>
            <a:off x="7326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61" name="Google Shape;61;p8"/>
          <p:cNvSpPr txBox="1">
            <a:spLocks noGrp="1"/>
          </p:cNvSpPr>
          <p:nvPr>
            <p:ph type="subTitle" idx="20"/>
          </p:nvPr>
        </p:nvSpPr>
        <p:spPr>
          <a:xfrm>
            <a:off x="7326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62" name="Google Shape;62;p8"/>
          <p:cNvSpPr txBox="1">
            <a:spLocks noGrp="1"/>
          </p:cNvSpPr>
          <p:nvPr>
            <p:ph type="subTitle" idx="21"/>
          </p:nvPr>
        </p:nvSpPr>
        <p:spPr>
          <a:xfrm>
            <a:off x="7326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63" name="Google Shape;63;p8"/>
          <p:cNvSpPr txBox="1">
            <a:spLocks noGrp="1"/>
          </p:cNvSpPr>
          <p:nvPr>
            <p:ph type="subTitle" idx="22"/>
          </p:nvPr>
        </p:nvSpPr>
        <p:spPr>
          <a:xfrm>
            <a:off x="7326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64" name="Google Shape;64;p8"/>
          <p:cNvSpPr txBox="1">
            <a:spLocks noGrp="1"/>
          </p:cNvSpPr>
          <p:nvPr>
            <p:ph type="subTitle" idx="23"/>
          </p:nvPr>
        </p:nvSpPr>
        <p:spPr>
          <a:xfrm>
            <a:off x="7326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65" name="Google Shape;65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8"/>
          <p:cNvSpPr txBox="1">
            <a:spLocks noGrp="1"/>
          </p:cNvSpPr>
          <p:nvPr>
            <p:ph type="subTitle" idx="24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План курса">
  <p:cSld name="1_Title slide 5_2_1_4_1_1_1_1_1_1">
    <p:bg>
      <p:bgPr>
        <a:solidFill>
          <a:schemeClr val="lt1"/>
        </a:solid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9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subTitle" idx="1"/>
          </p:nvPr>
        </p:nvSpPr>
        <p:spPr>
          <a:xfrm>
            <a:off x="540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0" name="Google Shape;70;p9"/>
          <p:cNvSpPr txBox="1">
            <a:spLocks noGrp="1"/>
          </p:cNvSpPr>
          <p:nvPr>
            <p:ph type="subTitle" idx="2"/>
          </p:nvPr>
        </p:nvSpPr>
        <p:spPr>
          <a:xfrm>
            <a:off x="540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1" name="Google Shape;71;p9"/>
          <p:cNvSpPr txBox="1">
            <a:spLocks noGrp="1"/>
          </p:cNvSpPr>
          <p:nvPr>
            <p:ph type="subTitle" idx="3"/>
          </p:nvPr>
        </p:nvSpPr>
        <p:spPr>
          <a:xfrm>
            <a:off x="540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2" name="Google Shape;72;p9"/>
          <p:cNvSpPr txBox="1">
            <a:spLocks noGrp="1"/>
          </p:cNvSpPr>
          <p:nvPr>
            <p:ph type="subTitle" idx="4"/>
          </p:nvPr>
        </p:nvSpPr>
        <p:spPr>
          <a:xfrm>
            <a:off x="2646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3" name="Google Shape;73;p9"/>
          <p:cNvSpPr txBox="1">
            <a:spLocks noGrp="1"/>
          </p:cNvSpPr>
          <p:nvPr>
            <p:ph type="subTitle" idx="5"/>
          </p:nvPr>
        </p:nvSpPr>
        <p:spPr>
          <a:xfrm>
            <a:off x="2646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4" name="Google Shape;74;p9"/>
          <p:cNvSpPr txBox="1">
            <a:spLocks noGrp="1"/>
          </p:cNvSpPr>
          <p:nvPr>
            <p:ph type="subTitle" idx="6"/>
          </p:nvPr>
        </p:nvSpPr>
        <p:spPr>
          <a:xfrm>
            <a:off x="2646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5" name="Google Shape;75;p9"/>
          <p:cNvSpPr txBox="1">
            <a:spLocks noGrp="1"/>
          </p:cNvSpPr>
          <p:nvPr>
            <p:ph type="subTitle" idx="7"/>
          </p:nvPr>
        </p:nvSpPr>
        <p:spPr>
          <a:xfrm>
            <a:off x="4752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6" name="Google Shape;76;p9"/>
          <p:cNvSpPr txBox="1">
            <a:spLocks noGrp="1"/>
          </p:cNvSpPr>
          <p:nvPr>
            <p:ph type="subTitle" idx="8"/>
          </p:nvPr>
        </p:nvSpPr>
        <p:spPr>
          <a:xfrm>
            <a:off x="4752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7" name="Google Shape;77;p9"/>
          <p:cNvSpPr txBox="1">
            <a:spLocks noGrp="1"/>
          </p:cNvSpPr>
          <p:nvPr>
            <p:ph type="subTitle" idx="9"/>
          </p:nvPr>
        </p:nvSpPr>
        <p:spPr>
          <a:xfrm>
            <a:off x="4752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8" name="Google Shape;78;p9"/>
          <p:cNvSpPr txBox="1">
            <a:spLocks noGrp="1"/>
          </p:cNvSpPr>
          <p:nvPr>
            <p:ph type="subTitle" idx="13"/>
          </p:nvPr>
        </p:nvSpPr>
        <p:spPr>
          <a:xfrm>
            <a:off x="6858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9" name="Google Shape;79;p9"/>
          <p:cNvSpPr txBox="1">
            <a:spLocks noGrp="1"/>
          </p:cNvSpPr>
          <p:nvPr>
            <p:ph type="subTitle" idx="14"/>
          </p:nvPr>
        </p:nvSpPr>
        <p:spPr>
          <a:xfrm>
            <a:off x="6858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0" name="Google Shape;80;p9"/>
          <p:cNvSpPr txBox="1">
            <a:spLocks noGrp="1"/>
          </p:cNvSpPr>
          <p:nvPr>
            <p:ph type="subTitle" idx="15"/>
          </p:nvPr>
        </p:nvSpPr>
        <p:spPr>
          <a:xfrm>
            <a:off x="6858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81" name="Google Shape;81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9"/>
          <p:cNvSpPr txBox="1">
            <a:spLocks noGrp="1"/>
          </p:cNvSpPr>
          <p:nvPr>
            <p:ph type="subTitle" idx="16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Пустой слайд">
  <p:cSld name="1_Title slide 5_2_1_12">
    <p:bg>
      <p:bgPr>
        <a:solidFill>
          <a:schemeClr val="lt1"/>
        </a:solid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2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96" name="Google Shape;96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Заголовок в одну строку">
  <p:cSld name="1_Title slide 5_2_1_2_1_2">
    <p:bg>
      <p:bgPr>
        <a:solidFill>
          <a:schemeClr val="lt1"/>
        </a:solidFill>
        <a:effectLst/>
      </p:bgPr>
    </p:bg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7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05" name="Google Shape;205;p27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38556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206" name="Google Shape;206;p27"/>
          <p:cNvSpPr txBox="1">
            <a:spLocks noGrp="1"/>
          </p:cNvSpPr>
          <p:nvPr>
            <p:ph type="subTitle" idx="2"/>
          </p:nvPr>
        </p:nvSpPr>
        <p:spPr>
          <a:xfrm>
            <a:off x="540000" y="11844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207" name="Google Shape;207;p2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римеры элементов">
  <p:cSld name="1_Title slide 5_2_1_12_2_1">
    <p:bg>
      <p:bgPr>
        <a:solidFill>
          <a:schemeClr val="lt1"/>
        </a:solidFill>
        <a:effectLst/>
      </p:bgPr>
    </p:bg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p2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9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45134" y="2736633"/>
            <a:ext cx="1577348" cy="1548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29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378706" y="289424"/>
            <a:ext cx="753565" cy="6737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29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08165" y="1379649"/>
            <a:ext cx="1154016" cy="11540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29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043716" y="579376"/>
            <a:ext cx="1457918" cy="14579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29" descr="preencoded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224645" y="1206057"/>
            <a:ext cx="982004" cy="9820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29" descr="preencoded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461252" y="1756587"/>
            <a:ext cx="1056968" cy="12767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29" descr="preencoded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5432565" y="2353894"/>
            <a:ext cx="800272" cy="10380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29" descr="preencoded.png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3721839" y="2353894"/>
            <a:ext cx="666893" cy="777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29" descr="preencoded.png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6380340" y="2035241"/>
            <a:ext cx="1138982" cy="11421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29" descr="preencoded.png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5989275" y="799742"/>
            <a:ext cx="788674" cy="788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29" descr="preencoded.png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5832699" y="2226316"/>
            <a:ext cx="684290" cy="6784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9" descr="preencoded.png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6128647" y="1360257"/>
            <a:ext cx="521964" cy="5219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29" descr="preencoded.png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4130388" y="929334"/>
            <a:ext cx="374993" cy="3749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29" descr="preencoded.png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2383816" y="654766"/>
            <a:ext cx="1249882" cy="12498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29" descr="preencoded.png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3254532" y="1359599"/>
            <a:ext cx="859114" cy="6946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29" descr="preencoded.png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4130387" y="1402202"/>
            <a:ext cx="1113147" cy="10964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29" descr="preencoded.png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6441354" y="1455590"/>
            <a:ext cx="845973" cy="8459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29" descr="preencoded.png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4477415" y="3591143"/>
            <a:ext cx="796811" cy="7968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29" descr="preencoded.png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6111056" y="3641287"/>
            <a:ext cx="835066" cy="8408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29" descr="preencoded.png"/>
          <p:cNvPicPr preferRelativeResize="0"/>
          <p:nvPr/>
        </p:nvPicPr>
        <p:blipFill rotWithShape="1">
          <a:blip r:embed="rId22">
            <a:alphaModFix/>
          </a:blip>
          <a:srcRect/>
          <a:stretch/>
        </p:blipFill>
        <p:spPr>
          <a:xfrm>
            <a:off x="1812955" y="1060699"/>
            <a:ext cx="740809" cy="9762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29" descr="preencoded.png"/>
          <p:cNvPicPr preferRelativeResize="0"/>
          <p:nvPr/>
        </p:nvPicPr>
        <p:blipFill rotWithShape="1">
          <a:blip r:embed="rId23">
            <a:alphaModFix/>
          </a:blip>
          <a:srcRect/>
          <a:stretch/>
        </p:blipFill>
        <p:spPr>
          <a:xfrm>
            <a:off x="2382253" y="2812019"/>
            <a:ext cx="620501" cy="62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29" descr="preencoded.png"/>
          <p:cNvPicPr preferRelativeResize="0"/>
          <p:nvPr/>
        </p:nvPicPr>
        <p:blipFill rotWithShape="1">
          <a:blip r:embed="rId24">
            <a:alphaModFix/>
          </a:blip>
          <a:srcRect/>
          <a:stretch/>
        </p:blipFill>
        <p:spPr>
          <a:xfrm>
            <a:off x="4567518" y="1089694"/>
            <a:ext cx="359542" cy="36534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29" descr="preencoded.png"/>
          <p:cNvPicPr preferRelativeResize="0"/>
          <p:nvPr/>
        </p:nvPicPr>
        <p:blipFill rotWithShape="1">
          <a:blip r:embed="rId25">
            <a:alphaModFix/>
          </a:blip>
          <a:srcRect/>
          <a:stretch/>
        </p:blipFill>
        <p:spPr>
          <a:xfrm>
            <a:off x="4504715" y="2406085"/>
            <a:ext cx="840866" cy="8988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29" descr="preencoded.png"/>
          <p:cNvPicPr preferRelativeResize="0"/>
          <p:nvPr/>
        </p:nvPicPr>
        <p:blipFill rotWithShape="1">
          <a:blip r:embed="rId26">
            <a:alphaModFix/>
          </a:blip>
          <a:srcRect/>
          <a:stretch/>
        </p:blipFill>
        <p:spPr>
          <a:xfrm>
            <a:off x="6499595" y="3067180"/>
            <a:ext cx="452328" cy="452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29" descr="preencoded.png"/>
          <p:cNvPicPr preferRelativeResize="0"/>
          <p:nvPr/>
        </p:nvPicPr>
        <p:blipFill rotWithShape="1">
          <a:blip r:embed="rId27">
            <a:alphaModFix/>
          </a:blip>
          <a:srcRect/>
          <a:stretch/>
        </p:blipFill>
        <p:spPr>
          <a:xfrm>
            <a:off x="2781403" y="1884167"/>
            <a:ext cx="440729" cy="788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29" descr="preencoded.png"/>
          <p:cNvPicPr preferRelativeResize="0"/>
          <p:nvPr/>
        </p:nvPicPr>
        <p:blipFill rotWithShape="1">
          <a:blip r:embed="rId28">
            <a:alphaModFix/>
          </a:blip>
          <a:srcRect/>
          <a:stretch/>
        </p:blipFill>
        <p:spPr>
          <a:xfrm>
            <a:off x="352425" y="2156892"/>
            <a:ext cx="2420376" cy="230388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29" descr="preencoded.png"/>
          <p:cNvPicPr preferRelativeResize="0"/>
          <p:nvPr/>
        </p:nvPicPr>
        <p:blipFill rotWithShape="1">
          <a:blip r:embed="rId29">
            <a:alphaModFix/>
          </a:blip>
          <a:srcRect/>
          <a:stretch/>
        </p:blipFill>
        <p:spPr>
          <a:xfrm>
            <a:off x="2555237" y="3159963"/>
            <a:ext cx="2161378" cy="19835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9" descr="preencoded.png"/>
          <p:cNvPicPr preferRelativeResize="0"/>
          <p:nvPr/>
        </p:nvPicPr>
        <p:blipFill rotWithShape="1">
          <a:blip r:embed="rId30">
            <a:alphaModFix/>
          </a:blip>
          <a:srcRect/>
          <a:stretch/>
        </p:blipFill>
        <p:spPr>
          <a:xfrm>
            <a:off x="4700894" y="3496312"/>
            <a:ext cx="2029470" cy="16471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29" descr="preencoded.png"/>
          <p:cNvPicPr preferRelativeResize="0"/>
          <p:nvPr/>
        </p:nvPicPr>
        <p:blipFill rotWithShape="1">
          <a:blip r:embed="rId31">
            <a:alphaModFix/>
          </a:blip>
          <a:srcRect/>
          <a:stretch/>
        </p:blipFill>
        <p:spPr>
          <a:xfrm>
            <a:off x="4579113" y="0"/>
            <a:ext cx="1594744" cy="14550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29" descr="preencoded.png"/>
          <p:cNvPicPr preferRelativeResize="0"/>
          <p:nvPr/>
        </p:nvPicPr>
        <p:blipFill rotWithShape="1">
          <a:blip r:embed="rId32">
            <a:alphaModFix/>
          </a:blip>
          <a:srcRect/>
          <a:stretch/>
        </p:blipFill>
        <p:spPr>
          <a:xfrm>
            <a:off x="3686055" y="1437640"/>
            <a:ext cx="834762" cy="10813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29" descr="preencoded.png"/>
          <p:cNvPicPr preferRelativeResize="0"/>
          <p:nvPr/>
        </p:nvPicPr>
        <p:blipFill rotWithShape="1">
          <a:blip r:embed="rId33">
            <a:alphaModFix/>
          </a:blip>
          <a:srcRect/>
          <a:stretch/>
        </p:blipFill>
        <p:spPr>
          <a:xfrm>
            <a:off x="476250" y="676275"/>
            <a:ext cx="2676525" cy="20145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420">
          <p15:clr>
            <a:srgbClr val="FA7B17"/>
          </p15:clr>
        </p15:guide>
        <p15:guide id="2" orient="horz" pos="2948">
          <p15:clr>
            <a:srgbClr val="FA7B17"/>
          </p15:clr>
        </p15:guide>
        <p15:guide id="3" orient="horz" pos="227">
          <p15:clr>
            <a:srgbClr val="FA7B17"/>
          </p15:clr>
        </p15:guide>
        <p15:guide id="4" orient="horz" pos="454">
          <p15:clr>
            <a:srgbClr val="FA7B17"/>
          </p15:clr>
        </p15:guide>
        <p15:guide id="5" pos="2767">
          <p15:clr>
            <a:srgbClr val="FA7B17"/>
          </p15:clr>
        </p15:guide>
        <p15:guide id="6" pos="1667">
          <p15:clr>
            <a:srgbClr val="FA7B17"/>
          </p15:clr>
        </p15:guide>
        <p15:guide id="7" pos="2993">
          <p15:clr>
            <a:srgbClr val="FA7B17"/>
          </p15:clr>
        </p15:guide>
        <p15:guide id="8" pos="4093">
          <p15:clr>
            <a:srgbClr val="FA7B17"/>
          </p15:clr>
        </p15:guide>
        <p15:guide id="9" pos="4320">
          <p15:clr>
            <a:srgbClr val="FA7B17"/>
          </p15:clr>
        </p15:guide>
        <p15:guide id="10" pos="1440">
          <p15:clr>
            <a:srgbClr val="FA7B17"/>
          </p15:clr>
        </p15:guide>
        <p15:guide id="11" orient="horz" pos="1134">
          <p15:clr>
            <a:srgbClr val="FA7B17"/>
          </p15:clr>
        </p15:guide>
        <p15:guide id="12" orient="horz" pos="907">
          <p15:clr>
            <a:srgbClr val="FA7B17"/>
          </p15:clr>
        </p15:guide>
        <p15:guide id="13" orient="horz" pos="1587">
          <p15:clr>
            <a:srgbClr val="FA7B17"/>
          </p15:clr>
        </p15:guide>
        <p15:guide id="14" orient="horz" pos="1814">
          <p15:clr>
            <a:srgbClr val="FA7B17"/>
          </p15:clr>
        </p15:guide>
        <p15:guide id="15" orient="horz" pos="2268">
          <p15:clr>
            <a:srgbClr val="FA7B17"/>
          </p15:clr>
        </p15:guide>
        <p15:guide id="16" orient="horz" pos="2494">
          <p15:clr>
            <a:srgbClr val="FA7B17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План курса 1">
  <p:cSld name="1_Title slide 5_2_1_4_1_1_1_1_1">
    <p:bg>
      <p:bgPr>
        <a:solidFill>
          <a:schemeClr val="lt1"/>
        </a:solidFill>
        <a:effectLst/>
      </p:bgPr>
    </p:bg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0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44" name="Google Shape;244;p30"/>
          <p:cNvSpPr txBox="1">
            <a:spLocks noGrp="1"/>
          </p:cNvSpPr>
          <p:nvPr>
            <p:ph type="subTitle" idx="1"/>
          </p:nvPr>
        </p:nvSpPr>
        <p:spPr>
          <a:xfrm>
            <a:off x="1008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45" name="Google Shape;245;p30"/>
          <p:cNvSpPr txBox="1">
            <a:spLocks noGrp="1"/>
          </p:cNvSpPr>
          <p:nvPr>
            <p:ph type="subTitle" idx="2"/>
          </p:nvPr>
        </p:nvSpPr>
        <p:spPr>
          <a:xfrm>
            <a:off x="1008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46" name="Google Shape;246;p30"/>
          <p:cNvSpPr txBox="1">
            <a:spLocks noGrp="1"/>
          </p:cNvSpPr>
          <p:nvPr>
            <p:ph type="subTitle" idx="3"/>
          </p:nvPr>
        </p:nvSpPr>
        <p:spPr>
          <a:xfrm>
            <a:off x="1008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47" name="Google Shape;247;p30"/>
          <p:cNvSpPr txBox="1">
            <a:spLocks noGrp="1"/>
          </p:cNvSpPr>
          <p:nvPr>
            <p:ph type="subTitle" idx="4"/>
          </p:nvPr>
        </p:nvSpPr>
        <p:spPr>
          <a:xfrm>
            <a:off x="1008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48" name="Google Shape;248;p30"/>
          <p:cNvSpPr txBox="1">
            <a:spLocks noGrp="1"/>
          </p:cNvSpPr>
          <p:nvPr>
            <p:ph type="subTitle" idx="5"/>
          </p:nvPr>
        </p:nvSpPr>
        <p:spPr>
          <a:xfrm>
            <a:off x="1008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49" name="Google Shape;249;p30"/>
          <p:cNvSpPr txBox="1">
            <a:spLocks noGrp="1"/>
          </p:cNvSpPr>
          <p:nvPr>
            <p:ph type="subTitle" idx="6"/>
          </p:nvPr>
        </p:nvSpPr>
        <p:spPr>
          <a:xfrm>
            <a:off x="3114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50" name="Google Shape;250;p30"/>
          <p:cNvSpPr txBox="1">
            <a:spLocks noGrp="1"/>
          </p:cNvSpPr>
          <p:nvPr>
            <p:ph type="subTitle" idx="7"/>
          </p:nvPr>
        </p:nvSpPr>
        <p:spPr>
          <a:xfrm>
            <a:off x="3114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51" name="Google Shape;251;p30"/>
          <p:cNvSpPr txBox="1">
            <a:spLocks noGrp="1"/>
          </p:cNvSpPr>
          <p:nvPr>
            <p:ph type="subTitle" idx="8"/>
          </p:nvPr>
        </p:nvSpPr>
        <p:spPr>
          <a:xfrm>
            <a:off x="3114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52" name="Google Shape;252;p30"/>
          <p:cNvSpPr txBox="1">
            <a:spLocks noGrp="1"/>
          </p:cNvSpPr>
          <p:nvPr>
            <p:ph type="subTitle" idx="9"/>
          </p:nvPr>
        </p:nvSpPr>
        <p:spPr>
          <a:xfrm>
            <a:off x="3114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53" name="Google Shape;253;p30"/>
          <p:cNvSpPr txBox="1">
            <a:spLocks noGrp="1"/>
          </p:cNvSpPr>
          <p:nvPr>
            <p:ph type="subTitle" idx="13"/>
          </p:nvPr>
        </p:nvSpPr>
        <p:spPr>
          <a:xfrm>
            <a:off x="3114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54" name="Google Shape;254;p30"/>
          <p:cNvSpPr txBox="1">
            <a:spLocks noGrp="1"/>
          </p:cNvSpPr>
          <p:nvPr>
            <p:ph type="subTitle" idx="14"/>
          </p:nvPr>
        </p:nvSpPr>
        <p:spPr>
          <a:xfrm>
            <a:off x="5220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55" name="Google Shape;255;p30"/>
          <p:cNvSpPr txBox="1">
            <a:spLocks noGrp="1"/>
          </p:cNvSpPr>
          <p:nvPr>
            <p:ph type="subTitle" idx="15"/>
          </p:nvPr>
        </p:nvSpPr>
        <p:spPr>
          <a:xfrm>
            <a:off x="5220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56" name="Google Shape;256;p30"/>
          <p:cNvSpPr txBox="1">
            <a:spLocks noGrp="1"/>
          </p:cNvSpPr>
          <p:nvPr>
            <p:ph type="subTitle" idx="16"/>
          </p:nvPr>
        </p:nvSpPr>
        <p:spPr>
          <a:xfrm>
            <a:off x="5220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57" name="Google Shape;257;p30"/>
          <p:cNvSpPr txBox="1">
            <a:spLocks noGrp="1"/>
          </p:cNvSpPr>
          <p:nvPr>
            <p:ph type="subTitle" idx="17"/>
          </p:nvPr>
        </p:nvSpPr>
        <p:spPr>
          <a:xfrm>
            <a:off x="5220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58" name="Google Shape;258;p30"/>
          <p:cNvSpPr txBox="1">
            <a:spLocks noGrp="1"/>
          </p:cNvSpPr>
          <p:nvPr>
            <p:ph type="subTitle" idx="18"/>
          </p:nvPr>
        </p:nvSpPr>
        <p:spPr>
          <a:xfrm>
            <a:off x="5220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59" name="Google Shape;259;p30"/>
          <p:cNvSpPr txBox="1">
            <a:spLocks noGrp="1"/>
          </p:cNvSpPr>
          <p:nvPr>
            <p:ph type="subTitle" idx="19"/>
          </p:nvPr>
        </p:nvSpPr>
        <p:spPr>
          <a:xfrm>
            <a:off x="7326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60" name="Google Shape;260;p30"/>
          <p:cNvSpPr txBox="1">
            <a:spLocks noGrp="1"/>
          </p:cNvSpPr>
          <p:nvPr>
            <p:ph type="subTitle" idx="20"/>
          </p:nvPr>
        </p:nvSpPr>
        <p:spPr>
          <a:xfrm>
            <a:off x="7326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61" name="Google Shape;261;p30"/>
          <p:cNvSpPr txBox="1">
            <a:spLocks noGrp="1"/>
          </p:cNvSpPr>
          <p:nvPr>
            <p:ph type="subTitle" idx="21"/>
          </p:nvPr>
        </p:nvSpPr>
        <p:spPr>
          <a:xfrm>
            <a:off x="7326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62" name="Google Shape;262;p30"/>
          <p:cNvSpPr txBox="1">
            <a:spLocks noGrp="1"/>
          </p:cNvSpPr>
          <p:nvPr>
            <p:ph type="subTitle" idx="22"/>
          </p:nvPr>
        </p:nvSpPr>
        <p:spPr>
          <a:xfrm>
            <a:off x="7326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63" name="Google Shape;263;p30"/>
          <p:cNvSpPr txBox="1">
            <a:spLocks noGrp="1"/>
          </p:cNvSpPr>
          <p:nvPr>
            <p:ph type="subTitle" idx="23"/>
          </p:nvPr>
        </p:nvSpPr>
        <p:spPr>
          <a:xfrm>
            <a:off x="7326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264" name="Google Shape;264;p3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30"/>
          <p:cNvSpPr txBox="1">
            <a:spLocks noGrp="1"/>
          </p:cNvSpPr>
          <p:nvPr>
            <p:ph type="subTitle" idx="24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План курса 1 1">
  <p:cSld name="1_Title slide 5_2_1_4_1_1_1_1_1_1_1">
    <p:bg>
      <p:bgPr>
        <a:solidFill>
          <a:schemeClr val="lt1"/>
        </a:solidFill>
        <a:effectLst/>
      </p:bgPr>
    </p:bg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1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sz="24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sz="24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sz="24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sz="24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sz="24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sz="24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sz="24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sz="24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68" name="Google Shape;268;p31"/>
          <p:cNvSpPr txBox="1">
            <a:spLocks noGrp="1"/>
          </p:cNvSpPr>
          <p:nvPr>
            <p:ph type="subTitle" idx="1"/>
          </p:nvPr>
        </p:nvSpPr>
        <p:spPr>
          <a:xfrm>
            <a:off x="540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69" name="Google Shape;269;p31"/>
          <p:cNvSpPr txBox="1">
            <a:spLocks noGrp="1"/>
          </p:cNvSpPr>
          <p:nvPr>
            <p:ph type="subTitle" idx="2"/>
          </p:nvPr>
        </p:nvSpPr>
        <p:spPr>
          <a:xfrm>
            <a:off x="540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70" name="Google Shape;270;p31"/>
          <p:cNvSpPr txBox="1">
            <a:spLocks noGrp="1"/>
          </p:cNvSpPr>
          <p:nvPr>
            <p:ph type="subTitle" idx="3"/>
          </p:nvPr>
        </p:nvSpPr>
        <p:spPr>
          <a:xfrm>
            <a:off x="540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71" name="Google Shape;271;p31"/>
          <p:cNvSpPr txBox="1">
            <a:spLocks noGrp="1"/>
          </p:cNvSpPr>
          <p:nvPr>
            <p:ph type="subTitle" idx="4"/>
          </p:nvPr>
        </p:nvSpPr>
        <p:spPr>
          <a:xfrm>
            <a:off x="2646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72" name="Google Shape;272;p31"/>
          <p:cNvSpPr txBox="1">
            <a:spLocks noGrp="1"/>
          </p:cNvSpPr>
          <p:nvPr>
            <p:ph type="subTitle" idx="5"/>
          </p:nvPr>
        </p:nvSpPr>
        <p:spPr>
          <a:xfrm>
            <a:off x="2646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73" name="Google Shape;273;p31"/>
          <p:cNvSpPr txBox="1">
            <a:spLocks noGrp="1"/>
          </p:cNvSpPr>
          <p:nvPr>
            <p:ph type="subTitle" idx="6"/>
          </p:nvPr>
        </p:nvSpPr>
        <p:spPr>
          <a:xfrm>
            <a:off x="2646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74" name="Google Shape;274;p31"/>
          <p:cNvSpPr txBox="1">
            <a:spLocks noGrp="1"/>
          </p:cNvSpPr>
          <p:nvPr>
            <p:ph type="subTitle" idx="7"/>
          </p:nvPr>
        </p:nvSpPr>
        <p:spPr>
          <a:xfrm>
            <a:off x="4752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75" name="Google Shape;275;p31"/>
          <p:cNvSpPr txBox="1">
            <a:spLocks noGrp="1"/>
          </p:cNvSpPr>
          <p:nvPr>
            <p:ph type="subTitle" idx="8"/>
          </p:nvPr>
        </p:nvSpPr>
        <p:spPr>
          <a:xfrm>
            <a:off x="4752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76" name="Google Shape;276;p31"/>
          <p:cNvSpPr txBox="1">
            <a:spLocks noGrp="1"/>
          </p:cNvSpPr>
          <p:nvPr>
            <p:ph type="subTitle" idx="9"/>
          </p:nvPr>
        </p:nvSpPr>
        <p:spPr>
          <a:xfrm>
            <a:off x="4752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77" name="Google Shape;277;p31"/>
          <p:cNvSpPr txBox="1">
            <a:spLocks noGrp="1"/>
          </p:cNvSpPr>
          <p:nvPr>
            <p:ph type="subTitle" idx="13"/>
          </p:nvPr>
        </p:nvSpPr>
        <p:spPr>
          <a:xfrm>
            <a:off x="6858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78" name="Google Shape;278;p31"/>
          <p:cNvSpPr txBox="1">
            <a:spLocks noGrp="1"/>
          </p:cNvSpPr>
          <p:nvPr>
            <p:ph type="subTitle" idx="14"/>
          </p:nvPr>
        </p:nvSpPr>
        <p:spPr>
          <a:xfrm>
            <a:off x="6858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79" name="Google Shape;279;p31"/>
          <p:cNvSpPr txBox="1">
            <a:spLocks noGrp="1"/>
          </p:cNvSpPr>
          <p:nvPr>
            <p:ph type="subTitle" idx="15"/>
          </p:nvPr>
        </p:nvSpPr>
        <p:spPr>
          <a:xfrm>
            <a:off x="6858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280" name="Google Shape;280;p3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31"/>
          <p:cNvSpPr txBox="1">
            <a:spLocks noGrp="1"/>
          </p:cNvSpPr>
          <p:nvPr>
            <p:ph type="subTitle" idx="16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55" r:id="rId4"/>
    <p:sldLayoutId id="2147483658" r:id="rId5"/>
    <p:sldLayoutId id="2147483673" r:id="rId6"/>
    <p:sldLayoutId id="2147483675" r:id="rId7"/>
    <p:sldLayoutId id="2147483676" r:id="rId8"/>
    <p:sldLayoutId id="2147483677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8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44"/>
          <p:cNvSpPr txBox="1">
            <a:spLocks noGrp="1"/>
          </p:cNvSpPr>
          <p:nvPr>
            <p:ph type="title"/>
          </p:nvPr>
        </p:nvSpPr>
        <p:spPr>
          <a:xfrm>
            <a:off x="540000" y="678885"/>
            <a:ext cx="3852000" cy="2552100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ru-RU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Анализ продаж молочной продукции и оптимизация управления запасами на молочных фермах</a:t>
            </a:r>
            <a:endParaRPr lang="ru-RU" sz="18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389" name="Google Shape;389;p44"/>
          <p:cNvSpPr txBox="1">
            <a:spLocks noGrp="1"/>
          </p:cNvSpPr>
          <p:nvPr>
            <p:ph type="subTitle" idx="1"/>
          </p:nvPr>
        </p:nvSpPr>
        <p:spPr>
          <a:xfrm>
            <a:off x="540000" y="3551219"/>
            <a:ext cx="3852000" cy="738633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 dirty="0">
                <a:solidFill>
                  <a:schemeClr val="accent2"/>
                </a:solidFill>
              </a:rPr>
              <a:t>Аналитика </a:t>
            </a:r>
            <a:br>
              <a:rPr lang="ru" sz="900" dirty="0"/>
            </a:br>
            <a:r>
              <a:rPr lang="ru-RU" sz="900" dirty="0"/>
              <a:t>Ф</a:t>
            </a:r>
            <a:r>
              <a:rPr lang="ru" sz="900" dirty="0"/>
              <a:t>ормирование модели продаж, определение узких мест процесса, выявление проблемных мест (потери) производства, корректировка процессов управления. Увеличение доходной части бюджета.</a:t>
            </a:r>
            <a:endParaRPr sz="900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115C551-10C1-2B27-746A-EE4DDA0452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2208" y="1500902"/>
            <a:ext cx="3931792" cy="248012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50"/>
          <p:cNvSpPr txBox="1">
            <a:spLocks noGrp="1"/>
          </p:cNvSpPr>
          <p:nvPr>
            <p:ph type="title"/>
          </p:nvPr>
        </p:nvSpPr>
        <p:spPr>
          <a:xfrm>
            <a:off x="222500" y="220656"/>
            <a:ext cx="8064000" cy="209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600" dirty="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Визуализация дашборда анализ продаж с прогнозной динамикой  </a:t>
            </a:r>
            <a:endParaRPr sz="1600" dirty="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9" name="Google Shape;1338;p109" descr="preencoded.png">
            <a:extLst>
              <a:ext uri="{FF2B5EF4-FFF2-40B4-BE49-F238E27FC236}">
                <a16:creationId xmlns:a16="http://schemas.microsoft.com/office/drawing/2014/main" id="{6BAE97A2-6538-873D-6043-5A0FE0EE616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772525" y="4713555"/>
            <a:ext cx="355262" cy="3885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9D4D8B8-D61D-1F9F-6DFA-DAE863A28E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825" y="564245"/>
            <a:ext cx="7628350" cy="4343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5096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50"/>
          <p:cNvSpPr txBox="1">
            <a:spLocks noGrp="1"/>
          </p:cNvSpPr>
          <p:nvPr>
            <p:ph type="title"/>
          </p:nvPr>
        </p:nvSpPr>
        <p:spPr>
          <a:xfrm>
            <a:off x="222500" y="220656"/>
            <a:ext cx="8064000" cy="209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600" dirty="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Визуализация дашборда анализ продаж (План-факт) </a:t>
            </a:r>
            <a:endParaRPr sz="1600" dirty="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9" name="Google Shape;1338;p109" descr="preencoded.png">
            <a:extLst>
              <a:ext uri="{FF2B5EF4-FFF2-40B4-BE49-F238E27FC236}">
                <a16:creationId xmlns:a16="http://schemas.microsoft.com/office/drawing/2014/main" id="{6BAE97A2-6538-873D-6043-5A0FE0EE616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772525" y="4713555"/>
            <a:ext cx="355262" cy="3885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7CF4D0F7-75A7-6680-5E8E-4A1B861CA4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548" y="591930"/>
            <a:ext cx="7656904" cy="4315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2484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50"/>
          <p:cNvSpPr txBox="1">
            <a:spLocks noGrp="1"/>
          </p:cNvSpPr>
          <p:nvPr>
            <p:ph type="title"/>
          </p:nvPr>
        </p:nvSpPr>
        <p:spPr>
          <a:xfrm>
            <a:off x="222500" y="220656"/>
            <a:ext cx="8064000" cy="209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600" dirty="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Визуализация дашборда анализ производства (складские запасы) </a:t>
            </a:r>
            <a:endParaRPr sz="1600" dirty="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9" name="Google Shape;1338;p109" descr="preencoded.png">
            <a:extLst>
              <a:ext uri="{FF2B5EF4-FFF2-40B4-BE49-F238E27FC236}">
                <a16:creationId xmlns:a16="http://schemas.microsoft.com/office/drawing/2014/main" id="{6BAE97A2-6538-873D-6043-5A0FE0EE616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772525" y="4713555"/>
            <a:ext cx="355262" cy="388584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F0FC61E-85A9-B4BF-78B0-2E06031543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143" y="572582"/>
            <a:ext cx="7690981" cy="4350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667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50"/>
          <p:cNvSpPr txBox="1">
            <a:spLocks noGrp="1"/>
          </p:cNvSpPr>
          <p:nvPr>
            <p:ph type="title"/>
          </p:nvPr>
        </p:nvSpPr>
        <p:spPr>
          <a:xfrm>
            <a:off x="341758" y="210806"/>
            <a:ext cx="8064000" cy="3662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-RU" dirty="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Достигнутые цели / Итоги предложения по улучшению процесса продаж и оптимизации производства.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E9EB64-5C54-8689-476D-FEAEF309D313}"/>
              </a:ext>
            </a:extLst>
          </p:cNvPr>
          <p:cNvSpPr txBox="1"/>
          <p:nvPr/>
        </p:nvSpPr>
        <p:spPr>
          <a:xfrm>
            <a:off x="339638" y="736014"/>
            <a:ext cx="8464724" cy="42780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buAutoNum type="arabicPeriod"/>
            </a:pPr>
            <a:r>
              <a:rPr lang="ru-RU" sz="1000" dirty="0">
                <a:latin typeface="IBM Plex Sans" panose="020B0503050203000203" pitchFamily="34" charset="0"/>
                <a:ea typeface="Arial" panose="020B0604020202020204" pitchFamily="34" charset="0"/>
              </a:rPr>
              <a:t>Расширить сбор данных в датасете. </a:t>
            </a:r>
          </a:p>
          <a:p>
            <a:pPr marL="228600" indent="-228600">
              <a:buAutoNum type="arabicPeriod"/>
            </a:pPr>
            <a:r>
              <a:rPr lang="ru-RU" sz="1000" dirty="0">
                <a:latin typeface="IBM Plex Sans" panose="020B0503050203000203" pitchFamily="34" charset="0"/>
              </a:rPr>
              <a:t>Осуществлять, оперативный мониторинг показателей, один раз в квартал производить ABC-анализ по продуктовой группе и XYZ –анализ.</a:t>
            </a:r>
          </a:p>
          <a:p>
            <a:pPr marL="228600" indent="-228600">
              <a:buAutoNum type="arabicPeriod"/>
            </a:pPr>
            <a:r>
              <a:rPr lang="ru-RU" sz="1000" dirty="0">
                <a:latin typeface="IBM Plex Sans" panose="020B0503050203000203" pitchFamily="34" charset="0"/>
              </a:rPr>
              <a:t>Разработать модель продаж, согласно стратегическому планированию (прогноз не менее одного года).</a:t>
            </a:r>
          </a:p>
          <a:p>
            <a:pPr marL="228600" indent="-228600">
              <a:buFont typeface="Arial"/>
              <a:buAutoNum type="arabicPeriod"/>
            </a:pPr>
            <a:r>
              <a:rPr lang="ru-RU" sz="1000" dirty="0">
                <a:latin typeface="IBM Plex Sans" panose="020B0503050203000203" pitchFamily="34" charset="0"/>
              </a:rPr>
              <a:t>Сократить объем рекомендуемого количества молочного продукта для повторного заказа, до показателей минимального порога запасов молочного продукта. Минимизировать показатель «упущенная выгода», сформировать программу по сокращению складских остатков.</a:t>
            </a:r>
          </a:p>
          <a:p>
            <a:pPr marL="228600" indent="-228600">
              <a:buFont typeface="Arial"/>
              <a:buAutoNum type="arabicPeriod"/>
            </a:pPr>
            <a:r>
              <a:rPr lang="ru-RU" sz="1000" dirty="0">
                <a:latin typeface="IBM Plex Sans" panose="020B0503050203000203" pitchFamily="34" charset="0"/>
              </a:rPr>
              <a:t>Для сокращения складских остатков, необходимо разработать дорожную карту по выходу на внешний рынок, расширить территорию продаж продуктовой группы, в первую очередь использовать продукцию из группы B и C (из ABC-анализа).</a:t>
            </a:r>
          </a:p>
          <a:p>
            <a:pPr marL="228600" indent="-228600">
              <a:buFont typeface="Arial"/>
              <a:buAutoNum type="arabicPeriod"/>
            </a:pPr>
            <a:r>
              <a:rPr lang="ru-RU" sz="1000" dirty="0">
                <a:latin typeface="IBM Plex Sans" panose="020B0503050203000203" pitchFamily="34" charset="0"/>
              </a:rPr>
              <a:t>Формировать плановые показатели, производить сравнение с фактическими, отслеживать динамику, в течение определенного периода времени (один месяц).</a:t>
            </a:r>
          </a:p>
          <a:p>
            <a:pPr marL="228600" indent="-228600">
              <a:buFont typeface="Arial"/>
              <a:buAutoNum type="arabicPeriod"/>
            </a:pPr>
            <a:r>
              <a:rPr lang="ru-RU" sz="1000" dirty="0">
                <a:latin typeface="IBM Plex Sans" panose="020B0503050203000203" pitchFamily="34" charset="0"/>
              </a:rPr>
              <a:t>Изменить подход к продажам, пересмотреть КПЭ сотрудников отдела продаж.</a:t>
            </a:r>
          </a:p>
          <a:p>
            <a:pPr marL="228600" indent="-228600">
              <a:buFont typeface="Arial"/>
              <a:buAutoNum type="arabicPeriod"/>
            </a:pPr>
            <a:r>
              <a:rPr lang="ru-RU" sz="1000" dirty="0">
                <a:latin typeface="IBM Plex Sans" panose="020B0503050203000203" pitchFamily="34" charset="0"/>
              </a:rPr>
              <a:t>Отслеживать динамику, делать анализ продаж и потребности конечных заказчиков, а также формирование складских остатков.</a:t>
            </a:r>
          </a:p>
          <a:p>
            <a:pPr marL="228600" lvl="0" indent="-228600">
              <a:buFont typeface="Arial"/>
              <a:buAutoNum type="arabicPeriod"/>
            </a:pPr>
            <a:r>
              <a:rPr lang="ru-RU" sz="1000" dirty="0">
                <a:latin typeface="IBM Plex Sans" panose="020B0503050203000203" pitchFamily="34" charset="0"/>
              </a:rPr>
              <a:t>Пересмотреть концепцию стоимости продуктовой группы, где возможно повысить стоимость, начать процесс корректировки, взять за базовый уровень (доходная часть/маржинальный доход). В случае, где стоимость была ниже прайса, провести аудит процесса, определить узкие места, проблемы, это может быть переизбыток продукта на рынке, высокая конкуренция, неэффективная работа отдела продаж, неграмотное ценообразование. Выявить причину, почему в некоторой группе продуктов, требуется постоянно давать скидки, а по остальной части продавать дороже. В итоге, общая картина по доходу компенсируется, потери на длительном промежутке (допустим в рамках одного года) времени не заметны, а итоговые (факт) показатели выравниваются относительно прогноза (плановые). Произвести оценку стоимости конкурентов. В дальнейшим делать контроль соблюдения ценовой политики, соблюдение прайса, в случае отклонения фиксировать причину. </a:t>
            </a:r>
          </a:p>
          <a:p>
            <a:pPr marL="228600" lvl="0" indent="-228600">
              <a:buFont typeface="Arial"/>
              <a:buAutoNum type="arabicPeriod"/>
            </a:pPr>
            <a:r>
              <a:rPr lang="ru-RU" sz="1000" dirty="0">
                <a:latin typeface="IBM Plex Sans" panose="020B0503050203000203" pitchFamily="34" charset="0"/>
              </a:rPr>
              <a:t>Организовать операционную трансформацию на производстве. А также, повторно, запустить проект по стратегическому планированию. Проводить SWOT- анализ, поможет дать объективную оценку деятельности компании.</a:t>
            </a:r>
          </a:p>
          <a:p>
            <a:pPr marL="228600" lvl="0" indent="-228600">
              <a:buFont typeface="Arial"/>
              <a:buAutoNum type="arabicPeriod"/>
            </a:pPr>
            <a:r>
              <a:rPr lang="ru-RU" sz="1000" dirty="0">
                <a:latin typeface="IBM Plex Sans" panose="020B0503050203000203" pitchFamily="34" charset="0"/>
              </a:rPr>
              <a:t> В ходе проведения аналитики, наблюдаем большое количество выбросов в датасете, необходимо дополнительно фильтровать данные.</a:t>
            </a:r>
          </a:p>
          <a:p>
            <a:pPr marL="228600" indent="-228600">
              <a:buFont typeface="Arial"/>
              <a:buAutoNum type="arabicPeriod"/>
            </a:pPr>
            <a:endParaRPr lang="ru-RU" sz="1200" dirty="0">
              <a:latin typeface="Times New Roman" panose="02020603050405020304" pitchFamily="18" charset="0"/>
            </a:endParaRPr>
          </a:p>
        </p:txBody>
      </p:sp>
      <p:pic>
        <p:nvPicPr>
          <p:cNvPr id="6" name="Google Shape;1335;p109" descr="preencoded.png">
            <a:extLst>
              <a:ext uri="{FF2B5EF4-FFF2-40B4-BE49-F238E27FC236}">
                <a16:creationId xmlns:a16="http://schemas.microsoft.com/office/drawing/2014/main" id="{0B133C3B-17EA-A679-31F0-FBBC0CCCDDA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58200" y="4588983"/>
            <a:ext cx="476250" cy="4762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609150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46"/>
          <p:cNvSpPr txBox="1">
            <a:spLocks noGrp="1"/>
          </p:cNvSpPr>
          <p:nvPr>
            <p:ph type="subTitle" idx="4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12700" marR="118110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Давайте знакомиться!</a:t>
            </a:r>
            <a:endParaRPr/>
          </a:p>
        </p:txBody>
      </p:sp>
      <p:sp>
        <p:nvSpPr>
          <p:cNvPr id="402" name="Google Shape;402;p46"/>
          <p:cNvSpPr txBox="1">
            <a:spLocks noGrp="1"/>
          </p:cNvSpPr>
          <p:nvPr>
            <p:ph type="title"/>
          </p:nvPr>
        </p:nvSpPr>
        <p:spPr>
          <a:xfrm>
            <a:off x="3805200" y="720000"/>
            <a:ext cx="4798800" cy="235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>
                <a:solidFill>
                  <a:schemeClr val="dk1"/>
                </a:solidFill>
              </a:rPr>
              <a:t>Батыль Михаил</a:t>
            </a:r>
            <a:endParaRPr sz="1800" dirty="0"/>
          </a:p>
        </p:txBody>
      </p:sp>
      <p:sp>
        <p:nvSpPr>
          <p:cNvPr id="403" name="Google Shape;403;p46"/>
          <p:cNvSpPr txBox="1">
            <a:spLocks noGrp="1"/>
          </p:cNvSpPr>
          <p:nvPr>
            <p:ph type="subTitle" idx="1"/>
          </p:nvPr>
        </p:nvSpPr>
        <p:spPr>
          <a:xfrm>
            <a:off x="3805200" y="1029150"/>
            <a:ext cx="4798800" cy="212366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 dirty="0">
                <a:solidFill>
                  <a:schemeClr val="dk2"/>
                </a:solidFill>
              </a:rPr>
              <a:t>ООО «ХКА» Менеджер по цифровизации</a:t>
            </a:r>
            <a:endParaRPr sz="1200" dirty="0">
              <a:solidFill>
                <a:schemeClr val="dk2"/>
              </a:solidFill>
            </a:endParaRPr>
          </a:p>
        </p:txBody>
      </p:sp>
      <p:sp>
        <p:nvSpPr>
          <p:cNvPr id="404" name="Google Shape;404;p46"/>
          <p:cNvSpPr txBox="1">
            <a:spLocks noGrp="1"/>
          </p:cNvSpPr>
          <p:nvPr>
            <p:ph type="subTitle" idx="2"/>
          </p:nvPr>
        </p:nvSpPr>
        <p:spPr>
          <a:xfrm>
            <a:off x="3805200" y="1440000"/>
            <a:ext cx="4798800" cy="2552494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 i="1" dirty="0">
                <a:solidFill>
                  <a:schemeClr val="dk1"/>
                </a:solidFill>
              </a:rPr>
              <a:t>Немного о себе.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 i="1" dirty="0">
                <a:solidFill>
                  <a:schemeClr val="dk1"/>
                </a:solidFill>
              </a:rPr>
              <a:t> </a:t>
            </a:r>
            <a:endParaRPr sz="1200" i="1" dirty="0">
              <a:solidFill>
                <a:schemeClr val="dk1"/>
              </a:solidFill>
            </a:endParaRPr>
          </a:p>
          <a:p>
            <a:pPr marL="374399" lvl="0" indent="-306599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💥"/>
            </a:pPr>
            <a:r>
              <a:rPr lang="ru" sz="1200" i="1" dirty="0">
                <a:solidFill>
                  <a:schemeClr val="dk1"/>
                </a:solidFill>
              </a:rPr>
              <a:t>Проживаю в г. Новосибирске;</a:t>
            </a:r>
            <a:endParaRPr sz="1200" i="1" dirty="0">
              <a:solidFill>
                <a:schemeClr val="dk1"/>
              </a:solidFill>
            </a:endParaRPr>
          </a:p>
          <a:p>
            <a:pPr marL="374399" lvl="0" indent="-306599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💥"/>
            </a:pPr>
            <a:r>
              <a:rPr lang="ru" sz="1200" i="1" dirty="0">
                <a:solidFill>
                  <a:schemeClr val="dk1"/>
                </a:solidFill>
              </a:rPr>
              <a:t>Работаю с проектами</a:t>
            </a:r>
            <a:r>
              <a:rPr lang="en-US" sz="1200" i="1" dirty="0">
                <a:solidFill>
                  <a:schemeClr val="dk1"/>
                </a:solidFill>
              </a:rPr>
              <a:t> </a:t>
            </a:r>
            <a:r>
              <a:rPr lang="ru" sz="1200" i="1" dirty="0">
                <a:solidFill>
                  <a:schemeClr val="dk1"/>
                </a:solidFill>
              </a:rPr>
              <a:t>цифровизаци</a:t>
            </a:r>
            <a:r>
              <a:rPr lang="ru-RU" sz="1200" i="1" dirty="0">
                <a:solidFill>
                  <a:schemeClr val="dk1"/>
                </a:solidFill>
              </a:rPr>
              <a:t>и </a:t>
            </a:r>
            <a:r>
              <a:rPr lang="ru" sz="1200" i="1" dirty="0">
                <a:solidFill>
                  <a:schemeClr val="dk1"/>
                </a:solidFill>
              </a:rPr>
              <a:t>бизнес-процессов, поиск потерь производства, увеличение дохода компании;</a:t>
            </a:r>
            <a:endParaRPr sz="1200" i="1" dirty="0">
              <a:solidFill>
                <a:schemeClr val="dk1"/>
              </a:solidFill>
            </a:endParaRPr>
          </a:p>
          <a:p>
            <a:pPr marL="374399" lvl="0" indent="-306599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💥"/>
            </a:pPr>
            <a:r>
              <a:rPr lang="ru" sz="1200" i="1" dirty="0">
                <a:solidFill>
                  <a:schemeClr val="dk1"/>
                </a:solidFill>
              </a:rPr>
              <a:t>Люблю сноуборд, развивать себя, учиться новому;</a:t>
            </a:r>
            <a:endParaRPr sz="1200" i="1" dirty="0">
              <a:solidFill>
                <a:schemeClr val="dk1"/>
              </a:solidFill>
            </a:endParaRPr>
          </a:p>
          <a:p>
            <a:pPr marL="374399" lvl="0" indent="-306599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💥"/>
            </a:pPr>
            <a:r>
              <a:rPr lang="ru" sz="1200" i="1" dirty="0">
                <a:solidFill>
                  <a:schemeClr val="dk1"/>
                </a:solidFill>
              </a:rPr>
              <a:t>Цель зарабатывать 500 000 руб. </a:t>
            </a:r>
            <a:r>
              <a:rPr lang="ru-RU" sz="1200" i="1" dirty="0">
                <a:solidFill>
                  <a:schemeClr val="dk1"/>
                </a:solidFill>
              </a:rPr>
              <a:t>в</a:t>
            </a:r>
            <a:r>
              <a:rPr lang="ru" sz="1200" i="1" dirty="0">
                <a:solidFill>
                  <a:schemeClr val="dk1"/>
                </a:solidFill>
              </a:rPr>
              <a:t> месяц;</a:t>
            </a:r>
            <a:endParaRPr sz="1200" i="1" dirty="0">
              <a:solidFill>
                <a:schemeClr val="dk1"/>
              </a:solidFill>
            </a:endParaRPr>
          </a:p>
          <a:p>
            <a:pPr marL="374399" marR="241300" lvl="0" indent="-306599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💥"/>
            </a:pPr>
            <a:r>
              <a:rPr lang="ru-RU" sz="1200" i="1" dirty="0">
                <a:solidFill>
                  <a:schemeClr val="dk1"/>
                </a:solidFill>
              </a:rPr>
              <a:t>Задача: отдыхать и больше путешествовать!</a:t>
            </a:r>
            <a:endParaRPr sz="1200" i="1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0331E59-8BA9-2586-B0ED-31FF8D3539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000" y="661713"/>
            <a:ext cx="2847885" cy="382007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4" name="Google Shape;1338;p109" descr="preencoded.png">
            <a:extLst>
              <a:ext uri="{FF2B5EF4-FFF2-40B4-BE49-F238E27FC236}">
                <a16:creationId xmlns:a16="http://schemas.microsoft.com/office/drawing/2014/main" id="{6A58EF4E-1455-87FB-5A27-D3A2A1722E81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301932" y="4481786"/>
            <a:ext cx="476250" cy="47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47"/>
          <p:cNvSpPr txBox="1"/>
          <p:nvPr/>
        </p:nvSpPr>
        <p:spPr>
          <a:xfrm>
            <a:off x="-356222" y="4273344"/>
            <a:ext cx="2106000" cy="3038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lnSpc>
                <a:spcPct val="1085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ru" sz="1200" b="1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Блок 1</a:t>
            </a:r>
            <a:endParaRPr sz="1200" dirty="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10" name="Google Shape;410;p47"/>
          <p:cNvSpPr txBox="1"/>
          <p:nvPr/>
        </p:nvSpPr>
        <p:spPr>
          <a:xfrm>
            <a:off x="7483903" y="3566602"/>
            <a:ext cx="2106000" cy="3038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ctr" rtl="0">
              <a:lnSpc>
                <a:spcPct val="1085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ru" sz="1200" b="1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Блок 3</a:t>
            </a:r>
            <a:endParaRPr sz="1200" dirty="0">
              <a:solidFill>
                <a:schemeClr val="accen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11" name="Google Shape;411;p47"/>
          <p:cNvSpPr txBox="1">
            <a:spLocks noGrp="1"/>
          </p:cNvSpPr>
          <p:nvPr>
            <p:ph type="title"/>
          </p:nvPr>
        </p:nvSpPr>
        <p:spPr>
          <a:xfrm>
            <a:off x="540000" y="273086"/>
            <a:ext cx="8064000" cy="28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b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-RU" sz="1800" dirty="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Поставленная задача </a:t>
            </a:r>
            <a:endParaRPr sz="1800" dirty="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412" name="Google Shape;412;p47"/>
          <p:cNvSpPr txBox="1"/>
          <p:nvPr/>
        </p:nvSpPr>
        <p:spPr>
          <a:xfrm>
            <a:off x="7483903" y="4014753"/>
            <a:ext cx="2106000" cy="3038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lnSpc>
                <a:spcPct val="1085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1200" b="1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Блок 2</a:t>
            </a:r>
            <a:endParaRPr sz="1200" dirty="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03FF0F2-4AA0-A0E5-E0D6-0B1FB31391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0000" y="25024"/>
            <a:ext cx="5958000" cy="360000"/>
          </a:xfrm>
        </p:spPr>
        <p:txBody>
          <a:bodyPr/>
          <a:lstStyle/>
          <a:p>
            <a:r>
              <a:rPr lang="ru-RU" sz="800" dirty="0"/>
              <a:t>Поехали!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D96F1E-5221-ABEA-8EB5-CD7240F10BA8}"/>
              </a:ext>
            </a:extLst>
          </p:cNvPr>
          <p:cNvSpPr txBox="1"/>
          <p:nvPr/>
        </p:nvSpPr>
        <p:spPr>
          <a:xfrm>
            <a:off x="446140" y="512142"/>
            <a:ext cx="8697860" cy="26391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ru-RU" sz="1100" b="1" dirty="0">
                <a:effectLst/>
                <a:latin typeface="IBM Plex Sans" panose="020B0503050203000203" pitchFamily="34" charset="0"/>
                <a:ea typeface="Arial" panose="020B0604020202020204" pitchFamily="34" charset="0"/>
              </a:rPr>
              <a:t>Цель проекта: </a:t>
            </a:r>
            <a:r>
              <a:rPr lang="ru-RU" sz="1100" dirty="0">
                <a:effectLst/>
                <a:latin typeface="IBM Plex Sans" panose="020B0503050203000203" pitchFamily="34" charset="0"/>
                <a:ea typeface="Arial" panose="020B0604020202020204" pitchFamily="34" charset="0"/>
              </a:rPr>
              <a:t>изучить особенности анализа данных по продажам молочной продукции и оптимизация складских запасов. Способы формирования интерактивных дашбордов, в целях автоматизации процессов на производстве.</a:t>
            </a:r>
          </a:p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ru-RU" sz="1100" b="1" dirty="0">
                <a:effectLst/>
                <a:latin typeface="IBM Plex Sans" panose="020B0503050203000203" pitchFamily="34" charset="0"/>
                <a:ea typeface="Arial" panose="020B0604020202020204" pitchFamily="34" charset="0"/>
              </a:rPr>
              <a:t>Задача: </a:t>
            </a:r>
            <a:r>
              <a:rPr lang="ru-RU" sz="1100" dirty="0">
                <a:latin typeface="IBM Plex Sans" panose="020B0503050203000203" pitchFamily="34" charset="0"/>
                <a:ea typeface="Arial" panose="020B0604020202020204" pitchFamily="34" charset="0"/>
              </a:rPr>
              <a:t>п</a:t>
            </a:r>
            <a:r>
              <a:rPr lang="ru-RU" sz="1100" dirty="0">
                <a:effectLst/>
                <a:latin typeface="IBM Plex Sans" panose="020B0503050203000203" pitchFamily="34" charset="0"/>
                <a:ea typeface="Arial" panose="020B0604020202020204" pitchFamily="34" charset="0"/>
              </a:rPr>
              <a:t>роизвести анализ эффективности молочных ферм, сформировать модель продаж и распределения различных молочных продуктов по различным брендам и регионам.</a:t>
            </a:r>
            <a:r>
              <a:rPr lang="ru-RU" sz="1100" dirty="0">
                <a:latin typeface="IBM Plex Sans" panose="020B0503050203000203" pitchFamily="34" charset="0"/>
                <a:ea typeface="Arial" panose="020B0604020202020204" pitchFamily="34" charset="0"/>
              </a:rPr>
              <a:t> </a:t>
            </a:r>
            <a:r>
              <a:rPr lang="ru-RU" sz="1100" dirty="0">
                <a:effectLst/>
                <a:latin typeface="IBM Plex Sans" panose="020B0503050203000203" pitchFamily="34" charset="0"/>
                <a:ea typeface="Arial" panose="020B0604020202020204" pitchFamily="34" charset="0"/>
              </a:rPr>
              <a:t>Оптимизировать управление запасами путем отслеживания количества запасов, минимальных пороговых значений и количества повторных заказов.</a:t>
            </a:r>
            <a:r>
              <a:rPr lang="ru-RU" sz="1100" dirty="0">
                <a:latin typeface="IBM Plex Sans" panose="020B0503050203000203" pitchFamily="34" charset="0"/>
                <a:ea typeface="Arial" panose="020B0604020202020204" pitchFamily="34" charset="0"/>
              </a:rPr>
              <a:t> </a:t>
            </a:r>
            <a:r>
              <a:rPr lang="ru-RU" sz="1100" dirty="0">
                <a:effectLst/>
                <a:latin typeface="IBM Plex Sans" panose="020B0503050203000203" pitchFamily="34" charset="0"/>
                <a:ea typeface="Arial" panose="020B0604020202020204" pitchFamily="34" charset="0"/>
              </a:rPr>
              <a:t>Разработать дашборд, отражающий результаты анализа данных по продажам и запасам, позволяющий вручную оптимизировать рекомендуемые объемы и ассортимент заказа производителя. Сократить количество потерь.  Увеличить доходную часть бюджета компании.</a:t>
            </a:r>
          </a:p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endParaRPr lang="ru-RU" sz="10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r>
              <a:rPr lang="en-US" sz="1000" dirty="0"/>
              <a:t> </a:t>
            </a:r>
            <a:endParaRPr lang="ru-RU" sz="1000" dirty="0"/>
          </a:p>
        </p:txBody>
      </p:sp>
      <p:sp>
        <p:nvSpPr>
          <p:cNvPr id="6" name="Google Shape;896;p87">
            <a:extLst>
              <a:ext uri="{FF2B5EF4-FFF2-40B4-BE49-F238E27FC236}">
                <a16:creationId xmlns:a16="http://schemas.microsoft.com/office/drawing/2014/main" id="{C4384B00-C6C4-13F4-8814-FE97226FB551}"/>
              </a:ext>
            </a:extLst>
          </p:cNvPr>
          <p:cNvSpPr/>
          <p:nvPr/>
        </p:nvSpPr>
        <p:spPr>
          <a:xfrm>
            <a:off x="298398" y="3347668"/>
            <a:ext cx="1097121" cy="900000"/>
          </a:xfrm>
          <a:prstGeom prst="roundRect">
            <a:avLst>
              <a:gd name="adj" fmla="val 16667"/>
            </a:avLst>
          </a:prstGeom>
          <a:solidFill>
            <a:srgbClr val="8EEB8B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105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Заявка на продукцию</a:t>
            </a:r>
            <a:endParaRPr sz="1050"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7" name="Google Shape;897;p87">
            <a:extLst>
              <a:ext uri="{FF2B5EF4-FFF2-40B4-BE49-F238E27FC236}">
                <a16:creationId xmlns:a16="http://schemas.microsoft.com/office/drawing/2014/main" id="{B0D5F54C-E9DB-2D5F-EE5F-0D0B30F421C7}"/>
              </a:ext>
            </a:extLst>
          </p:cNvPr>
          <p:cNvSpPr/>
          <p:nvPr/>
        </p:nvSpPr>
        <p:spPr>
          <a:xfrm>
            <a:off x="1657302" y="3347672"/>
            <a:ext cx="817669" cy="900000"/>
          </a:xfrm>
          <a:prstGeom prst="roundRect">
            <a:avLst>
              <a:gd name="adj" fmla="val 16667"/>
            </a:avLst>
          </a:prstGeom>
          <a:solidFill>
            <a:srgbClr val="8EEB8B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105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Отдел продаж </a:t>
            </a:r>
            <a:endParaRPr sz="1050"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8" name="Google Shape;898;p87">
            <a:extLst>
              <a:ext uri="{FF2B5EF4-FFF2-40B4-BE49-F238E27FC236}">
                <a16:creationId xmlns:a16="http://schemas.microsoft.com/office/drawing/2014/main" id="{FF7D7ACF-473D-405A-963F-AFBBB51F8926}"/>
              </a:ext>
            </a:extLst>
          </p:cNvPr>
          <p:cNvSpPr/>
          <p:nvPr/>
        </p:nvSpPr>
        <p:spPr>
          <a:xfrm>
            <a:off x="4158108" y="2734862"/>
            <a:ext cx="1141530" cy="804366"/>
          </a:xfrm>
          <a:prstGeom prst="roundRect">
            <a:avLst>
              <a:gd name="adj" fmla="val 16667"/>
            </a:avLst>
          </a:prstGeom>
          <a:solidFill>
            <a:srgbClr val="8EEB8B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105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Оформление и выдача заказа</a:t>
            </a:r>
            <a:endParaRPr sz="1050"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9" name="Google Shape;899;p87">
            <a:extLst>
              <a:ext uri="{FF2B5EF4-FFF2-40B4-BE49-F238E27FC236}">
                <a16:creationId xmlns:a16="http://schemas.microsoft.com/office/drawing/2014/main" id="{8CCD0FB7-F7F6-C1DA-61EB-4D8FB9ED41B1}"/>
              </a:ext>
            </a:extLst>
          </p:cNvPr>
          <p:cNvSpPr/>
          <p:nvPr/>
        </p:nvSpPr>
        <p:spPr>
          <a:xfrm>
            <a:off x="2736754" y="3347672"/>
            <a:ext cx="962995" cy="900000"/>
          </a:xfrm>
          <a:prstGeom prst="roundRect">
            <a:avLst>
              <a:gd name="adj" fmla="val 16667"/>
            </a:avLst>
          </a:prstGeom>
          <a:solidFill>
            <a:srgbClr val="8EEB8B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105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Запрос на производство/склад</a:t>
            </a:r>
            <a:endParaRPr sz="1050"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10" name="Google Shape;900;p87">
            <a:extLst>
              <a:ext uri="{FF2B5EF4-FFF2-40B4-BE49-F238E27FC236}">
                <a16:creationId xmlns:a16="http://schemas.microsoft.com/office/drawing/2014/main" id="{05C6F787-E28F-AF8C-B392-B7514608AE1E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1395519" y="3797668"/>
            <a:ext cx="261783" cy="4"/>
          </a:xfrm>
          <a:prstGeom prst="straightConnector1">
            <a:avLst/>
          </a:prstGeom>
          <a:noFill/>
          <a:ln w="28575" cap="flat" cmpd="sng">
            <a:solidFill>
              <a:srgbClr val="8EEB8B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" name="Google Shape;901;p87">
            <a:extLst>
              <a:ext uri="{FF2B5EF4-FFF2-40B4-BE49-F238E27FC236}">
                <a16:creationId xmlns:a16="http://schemas.microsoft.com/office/drawing/2014/main" id="{9BD1D2C6-3139-E30D-17A9-7E10E09EFA47}"/>
              </a:ext>
            </a:extLst>
          </p:cNvPr>
          <p:cNvCxnSpPr>
            <a:cxnSpLocks/>
            <a:stCxn id="7" idx="3"/>
            <a:endCxn id="9" idx="1"/>
          </p:cNvCxnSpPr>
          <p:nvPr/>
        </p:nvCxnSpPr>
        <p:spPr>
          <a:xfrm>
            <a:off x="2474971" y="3797672"/>
            <a:ext cx="261783" cy="0"/>
          </a:xfrm>
          <a:prstGeom prst="straightConnector1">
            <a:avLst/>
          </a:prstGeom>
          <a:noFill/>
          <a:ln w="28575" cap="flat" cmpd="sng">
            <a:solidFill>
              <a:srgbClr val="8EEB8B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" name="Google Shape;902;p87">
            <a:extLst>
              <a:ext uri="{FF2B5EF4-FFF2-40B4-BE49-F238E27FC236}">
                <a16:creationId xmlns:a16="http://schemas.microsoft.com/office/drawing/2014/main" id="{FFB55EAB-2C85-3EAC-E0BF-48AD4C876832}"/>
              </a:ext>
            </a:extLst>
          </p:cNvPr>
          <p:cNvCxnSpPr>
            <a:cxnSpLocks/>
            <a:stCxn id="9" idx="3"/>
            <a:endCxn id="8" idx="1"/>
          </p:cNvCxnSpPr>
          <p:nvPr/>
        </p:nvCxnSpPr>
        <p:spPr>
          <a:xfrm flipV="1">
            <a:off x="3699749" y="3137045"/>
            <a:ext cx="458359" cy="660627"/>
          </a:xfrm>
          <a:prstGeom prst="straightConnector1">
            <a:avLst/>
          </a:prstGeom>
          <a:noFill/>
          <a:ln w="28575" cap="flat" cmpd="sng">
            <a:solidFill>
              <a:srgbClr val="8EEB8B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4" name="Google Shape;898;p87">
            <a:extLst>
              <a:ext uri="{FF2B5EF4-FFF2-40B4-BE49-F238E27FC236}">
                <a16:creationId xmlns:a16="http://schemas.microsoft.com/office/drawing/2014/main" id="{C1E6A0B2-1D23-FF18-4BD2-DACE4D5D0055}"/>
              </a:ext>
            </a:extLst>
          </p:cNvPr>
          <p:cNvSpPr/>
          <p:nvPr/>
        </p:nvSpPr>
        <p:spPr>
          <a:xfrm>
            <a:off x="5787918" y="2732155"/>
            <a:ext cx="912068" cy="807073"/>
          </a:xfrm>
          <a:prstGeom prst="roundRect">
            <a:avLst>
              <a:gd name="adj" fmla="val 16667"/>
            </a:avLst>
          </a:prstGeom>
          <a:solidFill>
            <a:srgbClr val="8EEB8B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sz="105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Ф</a:t>
            </a:r>
            <a:r>
              <a:rPr lang="ru" sz="105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иксация в БД</a:t>
            </a:r>
            <a:endParaRPr sz="1050"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5" name="Google Shape;898;p87">
            <a:extLst>
              <a:ext uri="{FF2B5EF4-FFF2-40B4-BE49-F238E27FC236}">
                <a16:creationId xmlns:a16="http://schemas.microsoft.com/office/drawing/2014/main" id="{87C3E050-E187-4AEB-DDAE-5FBBDDB88D05}"/>
              </a:ext>
            </a:extLst>
          </p:cNvPr>
          <p:cNvSpPr/>
          <p:nvPr/>
        </p:nvSpPr>
        <p:spPr>
          <a:xfrm>
            <a:off x="7165936" y="2755240"/>
            <a:ext cx="1141528" cy="807074"/>
          </a:xfrm>
          <a:prstGeom prst="roundRect">
            <a:avLst>
              <a:gd name="adj" fmla="val 16667"/>
            </a:avLst>
          </a:prstGeom>
          <a:solidFill>
            <a:srgbClr val="8EEB8B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105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Заказ оплачен и отгружен</a:t>
            </a:r>
            <a:endParaRPr sz="1050"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26" name="Google Shape;902;p87">
            <a:extLst>
              <a:ext uri="{FF2B5EF4-FFF2-40B4-BE49-F238E27FC236}">
                <a16:creationId xmlns:a16="http://schemas.microsoft.com/office/drawing/2014/main" id="{0CAFBFB9-CD46-B97D-D070-F084952F31A5}"/>
              </a:ext>
            </a:extLst>
          </p:cNvPr>
          <p:cNvCxnSpPr>
            <a:cxnSpLocks/>
          </p:cNvCxnSpPr>
          <p:nvPr/>
        </p:nvCxnSpPr>
        <p:spPr>
          <a:xfrm>
            <a:off x="5299638" y="3158777"/>
            <a:ext cx="488280" cy="0"/>
          </a:xfrm>
          <a:prstGeom prst="straightConnector1">
            <a:avLst/>
          </a:prstGeom>
          <a:noFill/>
          <a:ln w="28575" cap="flat" cmpd="sng">
            <a:solidFill>
              <a:srgbClr val="8EEB8B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7" name="Google Shape;902;p87">
            <a:extLst>
              <a:ext uri="{FF2B5EF4-FFF2-40B4-BE49-F238E27FC236}">
                <a16:creationId xmlns:a16="http://schemas.microsoft.com/office/drawing/2014/main" id="{03C21B45-AE24-AC22-1877-C25EEA5DC766}"/>
              </a:ext>
            </a:extLst>
          </p:cNvPr>
          <p:cNvCxnSpPr>
            <a:cxnSpLocks/>
            <a:stCxn id="24" idx="3"/>
          </p:cNvCxnSpPr>
          <p:nvPr/>
        </p:nvCxnSpPr>
        <p:spPr>
          <a:xfrm>
            <a:off x="6699986" y="3135692"/>
            <a:ext cx="450313" cy="10277"/>
          </a:xfrm>
          <a:prstGeom prst="straightConnector1">
            <a:avLst/>
          </a:prstGeom>
          <a:noFill/>
          <a:ln w="28575" cap="flat" cmpd="sng">
            <a:solidFill>
              <a:srgbClr val="8EEB8B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5" name="Google Shape;902;p87">
            <a:extLst>
              <a:ext uri="{FF2B5EF4-FFF2-40B4-BE49-F238E27FC236}">
                <a16:creationId xmlns:a16="http://schemas.microsoft.com/office/drawing/2014/main" id="{EBDE031F-583D-24FC-87F4-D5FF21A2A709}"/>
              </a:ext>
            </a:extLst>
          </p:cNvPr>
          <p:cNvCxnSpPr>
            <a:cxnSpLocks/>
            <a:stCxn id="9" idx="3"/>
            <a:endCxn id="36" idx="1"/>
          </p:cNvCxnSpPr>
          <p:nvPr/>
        </p:nvCxnSpPr>
        <p:spPr>
          <a:xfrm>
            <a:off x="3699749" y="3797672"/>
            <a:ext cx="458359" cy="753130"/>
          </a:xfrm>
          <a:prstGeom prst="straightConnector1">
            <a:avLst/>
          </a:prstGeom>
          <a:noFill/>
          <a:ln w="28575" cap="flat" cmpd="sng">
            <a:solidFill>
              <a:srgbClr val="8EEB8B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6" name="Google Shape;898;p87">
            <a:extLst>
              <a:ext uri="{FF2B5EF4-FFF2-40B4-BE49-F238E27FC236}">
                <a16:creationId xmlns:a16="http://schemas.microsoft.com/office/drawing/2014/main" id="{2D0C59BE-DF34-4788-04B1-6D12189DDFB9}"/>
              </a:ext>
            </a:extLst>
          </p:cNvPr>
          <p:cNvSpPr/>
          <p:nvPr/>
        </p:nvSpPr>
        <p:spPr>
          <a:xfrm>
            <a:off x="4158108" y="4165517"/>
            <a:ext cx="1141530" cy="770569"/>
          </a:xfrm>
          <a:prstGeom prst="roundRect">
            <a:avLst>
              <a:gd name="adj" fmla="val 16667"/>
            </a:avLst>
          </a:prstGeom>
          <a:solidFill>
            <a:srgbClr val="8EEB8B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105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Внесение в производственный план</a:t>
            </a:r>
            <a:endParaRPr sz="1050"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9" name="Google Shape;898;p87">
            <a:extLst>
              <a:ext uri="{FF2B5EF4-FFF2-40B4-BE49-F238E27FC236}">
                <a16:creationId xmlns:a16="http://schemas.microsoft.com/office/drawing/2014/main" id="{B9D54C14-E86D-34ED-B485-1AB08C69E6A0}"/>
              </a:ext>
            </a:extLst>
          </p:cNvPr>
          <p:cNvSpPr/>
          <p:nvPr/>
        </p:nvSpPr>
        <p:spPr>
          <a:xfrm>
            <a:off x="5789107" y="4145466"/>
            <a:ext cx="887775" cy="810670"/>
          </a:xfrm>
          <a:prstGeom prst="roundRect">
            <a:avLst>
              <a:gd name="adj" fmla="val 16667"/>
            </a:avLst>
          </a:prstGeom>
          <a:solidFill>
            <a:srgbClr val="8EEB8B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sz="105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</a:t>
            </a:r>
            <a:r>
              <a:rPr lang="ru" sz="105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роизводство </a:t>
            </a:r>
            <a:endParaRPr sz="1050"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0" name="Google Shape;898;p87">
            <a:extLst>
              <a:ext uri="{FF2B5EF4-FFF2-40B4-BE49-F238E27FC236}">
                <a16:creationId xmlns:a16="http://schemas.microsoft.com/office/drawing/2014/main" id="{7E322E7A-105B-B078-488A-D66708EB3157}"/>
              </a:ext>
            </a:extLst>
          </p:cNvPr>
          <p:cNvSpPr/>
          <p:nvPr/>
        </p:nvSpPr>
        <p:spPr>
          <a:xfrm>
            <a:off x="7188267" y="4145465"/>
            <a:ext cx="887772" cy="790621"/>
          </a:xfrm>
          <a:prstGeom prst="roundRect">
            <a:avLst>
              <a:gd name="adj" fmla="val 16667"/>
            </a:avLst>
          </a:prstGeom>
          <a:solidFill>
            <a:srgbClr val="8EEB8B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105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Отгрузка на склад </a:t>
            </a:r>
            <a:endParaRPr sz="1050"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41" name="Google Shape;902;p87">
            <a:extLst>
              <a:ext uri="{FF2B5EF4-FFF2-40B4-BE49-F238E27FC236}">
                <a16:creationId xmlns:a16="http://schemas.microsoft.com/office/drawing/2014/main" id="{2DDC2CE3-98A9-2F31-6945-9138041C47A4}"/>
              </a:ext>
            </a:extLst>
          </p:cNvPr>
          <p:cNvCxnSpPr>
            <a:cxnSpLocks/>
            <a:stCxn id="36" idx="3"/>
            <a:endCxn id="39" idx="1"/>
          </p:cNvCxnSpPr>
          <p:nvPr/>
        </p:nvCxnSpPr>
        <p:spPr>
          <a:xfrm flipV="1">
            <a:off x="5299638" y="4550801"/>
            <a:ext cx="489469" cy="1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53" name="Google Shape;902;p87">
            <a:extLst>
              <a:ext uri="{FF2B5EF4-FFF2-40B4-BE49-F238E27FC236}">
                <a16:creationId xmlns:a16="http://schemas.microsoft.com/office/drawing/2014/main" id="{A137C914-D6DC-A0C9-FE16-683E0454B3FB}"/>
              </a:ext>
            </a:extLst>
          </p:cNvPr>
          <p:cNvCxnSpPr>
            <a:cxnSpLocks/>
            <a:stCxn id="39" idx="3"/>
            <a:endCxn id="40" idx="1"/>
          </p:cNvCxnSpPr>
          <p:nvPr/>
        </p:nvCxnSpPr>
        <p:spPr>
          <a:xfrm flipV="1">
            <a:off x="6676882" y="4540776"/>
            <a:ext cx="511385" cy="10025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54" name="Google Shape;902;p87">
            <a:extLst>
              <a:ext uri="{FF2B5EF4-FFF2-40B4-BE49-F238E27FC236}">
                <a16:creationId xmlns:a16="http://schemas.microsoft.com/office/drawing/2014/main" id="{47457A74-1372-649C-7E68-DC3399DDE8E4}"/>
              </a:ext>
            </a:extLst>
          </p:cNvPr>
          <p:cNvCxnSpPr>
            <a:cxnSpLocks/>
            <a:stCxn id="40" idx="0"/>
          </p:cNvCxnSpPr>
          <p:nvPr/>
        </p:nvCxnSpPr>
        <p:spPr>
          <a:xfrm flipV="1">
            <a:off x="7632153" y="3885155"/>
            <a:ext cx="0" cy="26031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61" name="Google Shape;902;p87">
            <a:extLst>
              <a:ext uri="{FF2B5EF4-FFF2-40B4-BE49-F238E27FC236}">
                <a16:creationId xmlns:a16="http://schemas.microsoft.com/office/drawing/2014/main" id="{4BE34D8F-8626-9E6F-A9AA-75268D3B8270}"/>
              </a:ext>
            </a:extLst>
          </p:cNvPr>
          <p:cNvCxnSpPr>
            <a:cxnSpLocks/>
          </p:cNvCxnSpPr>
          <p:nvPr/>
        </p:nvCxnSpPr>
        <p:spPr>
          <a:xfrm flipH="1">
            <a:off x="4728873" y="3891689"/>
            <a:ext cx="2903280" cy="8227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84" name="Google Shape;902;p87">
            <a:extLst>
              <a:ext uri="{FF2B5EF4-FFF2-40B4-BE49-F238E27FC236}">
                <a16:creationId xmlns:a16="http://schemas.microsoft.com/office/drawing/2014/main" id="{3DADE2B8-9413-D67B-FC92-013400063AF3}"/>
              </a:ext>
            </a:extLst>
          </p:cNvPr>
          <p:cNvCxnSpPr>
            <a:cxnSpLocks/>
            <a:endCxn id="8" idx="2"/>
          </p:cNvCxnSpPr>
          <p:nvPr/>
        </p:nvCxnSpPr>
        <p:spPr>
          <a:xfrm flipV="1">
            <a:off x="4728873" y="3539228"/>
            <a:ext cx="0" cy="367845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88" name="Прямая соединительная линия 387">
            <a:extLst>
              <a:ext uri="{FF2B5EF4-FFF2-40B4-BE49-F238E27FC236}">
                <a16:creationId xmlns:a16="http://schemas.microsoft.com/office/drawing/2014/main" id="{12902AB1-CBC1-A2B7-8948-BF4B0072AB80}"/>
              </a:ext>
            </a:extLst>
          </p:cNvPr>
          <p:cNvCxnSpPr>
            <a:cxnSpLocks/>
          </p:cNvCxnSpPr>
          <p:nvPr/>
        </p:nvCxnSpPr>
        <p:spPr>
          <a:xfrm>
            <a:off x="3839135" y="2722274"/>
            <a:ext cx="0" cy="2274909"/>
          </a:xfrm>
          <a:prstGeom prst="line">
            <a:avLst/>
          </a:prstGeom>
          <a:ln w="381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16" name="Прямая соединительная линия 415">
            <a:extLst>
              <a:ext uri="{FF2B5EF4-FFF2-40B4-BE49-F238E27FC236}">
                <a16:creationId xmlns:a16="http://schemas.microsoft.com/office/drawing/2014/main" id="{54A5A96E-EF9E-0D99-7856-C7B040620F32}"/>
              </a:ext>
            </a:extLst>
          </p:cNvPr>
          <p:cNvCxnSpPr>
            <a:cxnSpLocks/>
          </p:cNvCxnSpPr>
          <p:nvPr/>
        </p:nvCxnSpPr>
        <p:spPr>
          <a:xfrm flipH="1">
            <a:off x="3883381" y="3992714"/>
            <a:ext cx="4534478" cy="33115"/>
          </a:xfrm>
          <a:prstGeom prst="line">
            <a:avLst/>
          </a:prstGeom>
          <a:ln w="381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422" name="Google Shape;528;p52">
            <a:extLst>
              <a:ext uri="{FF2B5EF4-FFF2-40B4-BE49-F238E27FC236}">
                <a16:creationId xmlns:a16="http://schemas.microsoft.com/office/drawing/2014/main" id="{6AEB6B99-67ED-354B-7BFE-D3FECB25628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25530" y="4479315"/>
            <a:ext cx="451800" cy="45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>
            <a:extLst>
              <a:ext uri="{FF2B5EF4-FFF2-40B4-BE49-F238E27FC236}">
                <a16:creationId xmlns:a16="http://schemas.microsoft.com/office/drawing/2014/main" id="{7F335DA0-F3BA-B005-0BDC-989289DEF241}"/>
              </a:ext>
            </a:extLst>
          </p:cNvPr>
          <p:cNvSpPr txBox="1"/>
          <p:nvPr/>
        </p:nvSpPr>
        <p:spPr>
          <a:xfrm>
            <a:off x="206973" y="141354"/>
            <a:ext cx="8485632" cy="1303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b="1" dirty="0">
                <a:latin typeface="IBM Plex Sans" panose="020B0503050203000203" pitchFamily="34" charset="0"/>
              </a:rPr>
              <a:t>Основные рассматриваемые потери</a:t>
            </a:r>
          </a:p>
          <a:p>
            <a:pPr>
              <a:lnSpc>
                <a:spcPct val="150000"/>
              </a:lnSpc>
            </a:pPr>
            <a:r>
              <a:rPr lang="ru-RU" dirty="0">
                <a:latin typeface="IBM Plex Sans" panose="020B0503050203000203" pitchFamily="34" charset="0"/>
              </a:rPr>
              <a:t>Многие недооценивают цели, которые ставит перед собой бережливое производство, ведь  оно направлено на снижение себестоимости производства и увеличения его рентабельности путем снижения или устранения семи видов потерь. В данном случае, рассмотрели два случая потерь:</a:t>
            </a:r>
          </a:p>
        </p:txBody>
      </p:sp>
      <p:pic>
        <p:nvPicPr>
          <p:cNvPr id="38" name="Рисунок 37">
            <a:extLst>
              <a:ext uri="{FF2B5EF4-FFF2-40B4-BE49-F238E27FC236}">
                <a16:creationId xmlns:a16="http://schemas.microsoft.com/office/drawing/2014/main" id="{B2389CBE-464B-FCF9-093A-C925CCB999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019" y="1449830"/>
            <a:ext cx="1222364" cy="1256288"/>
          </a:xfrm>
          <a:prstGeom prst="rect">
            <a:avLst/>
          </a:prstGeom>
        </p:spPr>
      </p:pic>
      <p:pic>
        <p:nvPicPr>
          <p:cNvPr id="40" name="Рисунок 39">
            <a:extLst>
              <a:ext uri="{FF2B5EF4-FFF2-40B4-BE49-F238E27FC236}">
                <a16:creationId xmlns:a16="http://schemas.microsoft.com/office/drawing/2014/main" id="{7504E056-25E7-D8E8-9F54-BE6669A351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2135" y="1456385"/>
            <a:ext cx="1475874" cy="1286480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43DE5631-A42F-BCA6-635E-61020FCDEF6D}"/>
              </a:ext>
            </a:extLst>
          </p:cNvPr>
          <p:cNvSpPr txBox="1"/>
          <p:nvPr/>
        </p:nvSpPr>
        <p:spPr>
          <a:xfrm>
            <a:off x="1337982" y="4327046"/>
            <a:ext cx="12456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EBITDA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endParaRPr lang="ru-RU" b="1" dirty="0">
              <a:solidFill>
                <a:schemeClr val="tx1"/>
              </a:solidFill>
            </a:endParaRPr>
          </a:p>
        </p:txBody>
      </p:sp>
      <p:sp>
        <p:nvSpPr>
          <p:cNvPr id="42" name="Стрелка: вниз 41">
            <a:extLst>
              <a:ext uri="{FF2B5EF4-FFF2-40B4-BE49-F238E27FC236}">
                <a16:creationId xmlns:a16="http://schemas.microsoft.com/office/drawing/2014/main" id="{3911305C-2603-4442-DF1D-B23AD5EFF28C}"/>
              </a:ext>
            </a:extLst>
          </p:cNvPr>
          <p:cNvSpPr/>
          <p:nvPr/>
        </p:nvSpPr>
        <p:spPr>
          <a:xfrm>
            <a:off x="2494200" y="4316703"/>
            <a:ext cx="341376" cy="400110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43" name="Рисунок 42">
            <a:extLst>
              <a:ext uri="{FF2B5EF4-FFF2-40B4-BE49-F238E27FC236}">
                <a16:creationId xmlns:a16="http://schemas.microsoft.com/office/drawing/2014/main" id="{915EFDA5-04B6-9615-4EF0-ECCE2D77F1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5520" y="1449830"/>
            <a:ext cx="1222364" cy="1256287"/>
          </a:xfrm>
          <a:prstGeom prst="rect">
            <a:avLst/>
          </a:prstGeom>
        </p:spPr>
      </p:pic>
      <p:pic>
        <p:nvPicPr>
          <p:cNvPr id="44" name="Рисунок 43">
            <a:extLst>
              <a:ext uri="{FF2B5EF4-FFF2-40B4-BE49-F238E27FC236}">
                <a16:creationId xmlns:a16="http://schemas.microsoft.com/office/drawing/2014/main" id="{410B32DF-1F95-A6BE-4AE0-4B33A4D507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845" y="1449831"/>
            <a:ext cx="1592300" cy="1293034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5D5D2B1E-B7E7-1E2E-5963-A82F327834F1}"/>
              </a:ext>
            </a:extLst>
          </p:cNvPr>
          <p:cNvSpPr txBox="1"/>
          <p:nvPr/>
        </p:nvSpPr>
        <p:spPr>
          <a:xfrm>
            <a:off x="5374329" y="4327046"/>
            <a:ext cx="11860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EBITDA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endParaRPr lang="ru-RU" b="1" dirty="0">
              <a:solidFill>
                <a:schemeClr val="tx1"/>
              </a:solidFill>
            </a:endParaRPr>
          </a:p>
        </p:txBody>
      </p:sp>
      <p:sp>
        <p:nvSpPr>
          <p:cNvPr id="46" name="Стрелка: вниз 45">
            <a:extLst>
              <a:ext uri="{FF2B5EF4-FFF2-40B4-BE49-F238E27FC236}">
                <a16:creationId xmlns:a16="http://schemas.microsoft.com/office/drawing/2014/main" id="{2680F819-8584-1E6A-396D-4AE63062AD1A}"/>
              </a:ext>
            </a:extLst>
          </p:cNvPr>
          <p:cNvSpPr/>
          <p:nvPr/>
        </p:nvSpPr>
        <p:spPr>
          <a:xfrm rot="10800000">
            <a:off x="6551451" y="4262915"/>
            <a:ext cx="341376" cy="400110"/>
          </a:xfrm>
          <a:prstGeom prst="downArrow">
            <a:avLst/>
          </a:prstGeom>
          <a:solidFill>
            <a:srgbClr val="00B050"/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cxnSp>
        <p:nvCxnSpPr>
          <p:cNvPr id="48" name="Прямая соединительная линия 47">
            <a:extLst>
              <a:ext uri="{FF2B5EF4-FFF2-40B4-BE49-F238E27FC236}">
                <a16:creationId xmlns:a16="http://schemas.microsoft.com/office/drawing/2014/main" id="{35D2A6AB-268B-D5D4-345F-F66C8C6CBCC7}"/>
              </a:ext>
            </a:extLst>
          </p:cNvPr>
          <p:cNvCxnSpPr>
            <a:cxnSpLocks/>
          </p:cNvCxnSpPr>
          <p:nvPr/>
        </p:nvCxnSpPr>
        <p:spPr>
          <a:xfrm flipV="1">
            <a:off x="4998324" y="1579216"/>
            <a:ext cx="777082" cy="96947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Прямая соединительная линия 48">
            <a:extLst>
              <a:ext uri="{FF2B5EF4-FFF2-40B4-BE49-F238E27FC236}">
                <a16:creationId xmlns:a16="http://schemas.microsoft.com/office/drawing/2014/main" id="{853741E0-FF1D-B045-FCB8-3BFC8F2A77AE}"/>
              </a:ext>
            </a:extLst>
          </p:cNvPr>
          <p:cNvCxnSpPr>
            <a:cxnSpLocks/>
          </p:cNvCxnSpPr>
          <p:nvPr/>
        </p:nvCxnSpPr>
        <p:spPr>
          <a:xfrm flipH="1" flipV="1">
            <a:off x="4998324" y="1576498"/>
            <a:ext cx="873574" cy="93544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4" name="Прямая соединительная линия 463">
            <a:extLst>
              <a:ext uri="{FF2B5EF4-FFF2-40B4-BE49-F238E27FC236}">
                <a16:creationId xmlns:a16="http://schemas.microsoft.com/office/drawing/2014/main" id="{8A733A95-C4BD-A15A-E9CB-24060CE6939C}"/>
              </a:ext>
            </a:extLst>
          </p:cNvPr>
          <p:cNvCxnSpPr>
            <a:cxnSpLocks/>
          </p:cNvCxnSpPr>
          <p:nvPr/>
        </p:nvCxnSpPr>
        <p:spPr>
          <a:xfrm flipV="1">
            <a:off x="6359630" y="1576498"/>
            <a:ext cx="713432" cy="86699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5" name="Прямая соединительная линия 464">
            <a:extLst>
              <a:ext uri="{FF2B5EF4-FFF2-40B4-BE49-F238E27FC236}">
                <a16:creationId xmlns:a16="http://schemas.microsoft.com/office/drawing/2014/main" id="{F42356BB-AAEF-74BA-92B4-4477E6FC02C7}"/>
              </a:ext>
            </a:extLst>
          </p:cNvPr>
          <p:cNvCxnSpPr>
            <a:cxnSpLocks/>
          </p:cNvCxnSpPr>
          <p:nvPr/>
        </p:nvCxnSpPr>
        <p:spPr>
          <a:xfrm flipH="1" flipV="1">
            <a:off x="6345740" y="1576498"/>
            <a:ext cx="855154" cy="83025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5" name="Google Shape;1207;p103" descr="preencoded.png">
            <a:extLst>
              <a:ext uri="{FF2B5EF4-FFF2-40B4-BE49-F238E27FC236}">
                <a16:creationId xmlns:a16="http://schemas.microsoft.com/office/drawing/2014/main" id="{9E3A21C0-D78D-811E-4184-60F28F5F2E6B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604008" y="2706117"/>
            <a:ext cx="1222364" cy="954107"/>
          </a:xfrm>
          <a:prstGeom prst="rect">
            <a:avLst/>
          </a:prstGeom>
          <a:noFill/>
          <a:ln>
            <a:noFill/>
          </a:ln>
        </p:spPr>
      </p:pic>
      <p:sp>
        <p:nvSpPr>
          <p:cNvPr id="476" name="TextBox 475">
            <a:extLst>
              <a:ext uri="{FF2B5EF4-FFF2-40B4-BE49-F238E27FC236}">
                <a16:creationId xmlns:a16="http://schemas.microsoft.com/office/drawing/2014/main" id="{E0FBCD11-33F8-6B88-F963-F6A6F1170B17}"/>
              </a:ext>
            </a:extLst>
          </p:cNvPr>
          <p:cNvSpPr txBox="1"/>
          <p:nvPr/>
        </p:nvSpPr>
        <p:spPr>
          <a:xfrm>
            <a:off x="1269872" y="3714012"/>
            <a:ext cx="2185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Прайс </a:t>
            </a:r>
            <a:r>
              <a:rPr lang="ru-RU" dirty="0"/>
              <a:t>        </a:t>
            </a:r>
            <a:r>
              <a:rPr lang="en-US" dirty="0"/>
              <a:t> 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Факт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7" name="Не равно 476">
            <a:extLst>
              <a:ext uri="{FF2B5EF4-FFF2-40B4-BE49-F238E27FC236}">
                <a16:creationId xmlns:a16="http://schemas.microsoft.com/office/drawing/2014/main" id="{F7DE7574-209F-8650-9A89-314ED26CAB0E}"/>
              </a:ext>
            </a:extLst>
          </p:cNvPr>
          <p:cNvSpPr/>
          <p:nvPr/>
        </p:nvSpPr>
        <p:spPr>
          <a:xfrm>
            <a:off x="2014837" y="3772708"/>
            <a:ext cx="400706" cy="307777"/>
          </a:xfrm>
          <a:prstGeom prst="mathNotEqual">
            <a:avLst>
              <a:gd name="adj1" fmla="val 23520"/>
              <a:gd name="adj2" fmla="val 6199560"/>
              <a:gd name="adj3" fmla="val 11760"/>
            </a:avLst>
          </a:prstGeom>
          <a:solidFill>
            <a:srgbClr val="FF0000"/>
          </a:solidFill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pic>
        <p:nvPicPr>
          <p:cNvPr id="478" name="Google Shape;1207;p103" descr="preencoded.png">
            <a:extLst>
              <a:ext uri="{FF2B5EF4-FFF2-40B4-BE49-F238E27FC236}">
                <a16:creationId xmlns:a16="http://schemas.microsoft.com/office/drawing/2014/main" id="{92028A45-8D04-B00C-C33B-0B2183CB54DF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508239" y="2743568"/>
            <a:ext cx="1222364" cy="954107"/>
          </a:xfrm>
          <a:prstGeom prst="rect">
            <a:avLst/>
          </a:prstGeom>
          <a:noFill/>
          <a:ln>
            <a:noFill/>
          </a:ln>
        </p:spPr>
      </p:pic>
      <p:sp>
        <p:nvSpPr>
          <p:cNvPr id="479" name="TextBox 478">
            <a:extLst>
              <a:ext uri="{FF2B5EF4-FFF2-40B4-BE49-F238E27FC236}">
                <a16:creationId xmlns:a16="http://schemas.microsoft.com/office/drawing/2014/main" id="{0D0A455D-A6B0-BA61-5BBF-C52E46C9E71F}"/>
              </a:ext>
            </a:extLst>
          </p:cNvPr>
          <p:cNvSpPr txBox="1"/>
          <p:nvPr/>
        </p:nvSpPr>
        <p:spPr>
          <a:xfrm>
            <a:off x="5174103" y="3751463"/>
            <a:ext cx="2185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Прайс </a:t>
            </a:r>
            <a:r>
              <a:rPr lang="ru-RU" dirty="0"/>
              <a:t>        </a:t>
            </a:r>
            <a:r>
              <a:rPr lang="en-US" dirty="0"/>
              <a:t> 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Факт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1" name="Равно 480">
            <a:extLst>
              <a:ext uri="{FF2B5EF4-FFF2-40B4-BE49-F238E27FC236}">
                <a16:creationId xmlns:a16="http://schemas.microsoft.com/office/drawing/2014/main" id="{5A0F888F-F265-AE0A-DA52-5ABA1D1F2830}"/>
              </a:ext>
            </a:extLst>
          </p:cNvPr>
          <p:cNvSpPr/>
          <p:nvPr/>
        </p:nvSpPr>
        <p:spPr>
          <a:xfrm>
            <a:off x="5951333" y="3798896"/>
            <a:ext cx="336176" cy="288382"/>
          </a:xfrm>
          <a:prstGeom prst="mathEqual">
            <a:avLst/>
          </a:prstGeom>
          <a:solidFill>
            <a:srgbClr val="00B050"/>
          </a:solidFill>
          <a:ln w="3175">
            <a:solidFill>
              <a:srgbClr val="00B05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482" name="Подзаголовок 2">
            <a:extLst>
              <a:ext uri="{FF2B5EF4-FFF2-40B4-BE49-F238E27FC236}">
                <a16:creationId xmlns:a16="http://schemas.microsoft.com/office/drawing/2014/main" id="{BC92D466-0CBC-9B60-072C-A808803B43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7527" y="-55300"/>
            <a:ext cx="5958000" cy="360000"/>
          </a:xfrm>
        </p:spPr>
        <p:txBody>
          <a:bodyPr/>
          <a:lstStyle/>
          <a:p>
            <a:r>
              <a:rPr lang="ru-RU" sz="800" dirty="0">
                <a:solidFill>
                  <a:schemeClr val="bg1">
                    <a:lumMod val="65000"/>
                  </a:schemeClr>
                </a:solidFill>
              </a:rPr>
              <a:t>Упсс...проблема!</a:t>
            </a:r>
          </a:p>
        </p:txBody>
      </p:sp>
      <p:pic>
        <p:nvPicPr>
          <p:cNvPr id="484" name="Google Shape;528;p52">
            <a:extLst>
              <a:ext uri="{FF2B5EF4-FFF2-40B4-BE49-F238E27FC236}">
                <a16:creationId xmlns:a16="http://schemas.microsoft.com/office/drawing/2014/main" id="{32FE70DB-4533-4841-D1F4-1AEC463E677E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329286" y="4462970"/>
            <a:ext cx="451800" cy="45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49"/>
          <p:cNvSpPr txBox="1">
            <a:spLocks noGrp="1"/>
          </p:cNvSpPr>
          <p:nvPr>
            <p:ph type="title"/>
          </p:nvPr>
        </p:nvSpPr>
        <p:spPr>
          <a:xfrm>
            <a:off x="539400" y="650670"/>
            <a:ext cx="8065200" cy="32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Скрин экрана динамика </a:t>
            </a:r>
            <a:r>
              <a:rPr lang="en-US" dirty="0"/>
              <a:t>EBITDA</a:t>
            </a:r>
            <a:endParaRPr dirty="0"/>
          </a:p>
        </p:txBody>
      </p:sp>
      <p:pic>
        <p:nvPicPr>
          <p:cNvPr id="28" name="Google Shape;1220;p104" descr="preencoded.png">
            <a:extLst>
              <a:ext uri="{FF2B5EF4-FFF2-40B4-BE49-F238E27FC236}">
                <a16:creationId xmlns:a16="http://schemas.microsoft.com/office/drawing/2014/main" id="{7F455A50-E3CA-7F8A-9EE3-40CD696FC17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4096" y="172570"/>
            <a:ext cx="384065" cy="378664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DB26A9D3-81A1-6D61-0C66-EF632957F8E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3681" b="7943"/>
          <a:stretch/>
        </p:blipFill>
        <p:spPr>
          <a:xfrm>
            <a:off x="181535" y="1751836"/>
            <a:ext cx="4390465" cy="2426316"/>
          </a:xfrm>
          <a:prstGeom prst="rect">
            <a:avLst/>
          </a:prstGeom>
        </p:spPr>
      </p:pic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8FF1BF33-CF03-9B7D-5D0B-DD4C891E26A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672" t="41097"/>
          <a:stretch/>
        </p:blipFill>
        <p:spPr>
          <a:xfrm>
            <a:off x="4502978" y="1751836"/>
            <a:ext cx="4289610" cy="2319618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DE7703CC-6A68-7543-B706-129BA3F54659}"/>
              </a:ext>
            </a:extLst>
          </p:cNvPr>
          <p:cNvSpPr txBox="1"/>
          <p:nvPr/>
        </p:nvSpPr>
        <p:spPr>
          <a:xfrm>
            <a:off x="1355960" y="1229783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Динамика дохода </a:t>
            </a:r>
            <a:r>
              <a:rPr lang="en-US" dirty="0"/>
              <a:t>EBITDA</a:t>
            </a:r>
            <a:endParaRPr lang="ru-RU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A48EF9B-9613-A592-FAB9-6FC484ED8103}"/>
              </a:ext>
            </a:extLst>
          </p:cNvPr>
          <p:cNvSpPr txBox="1"/>
          <p:nvPr/>
        </p:nvSpPr>
        <p:spPr>
          <a:xfrm>
            <a:off x="5374628" y="1229783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Динамика объема производства</a:t>
            </a:r>
          </a:p>
        </p:txBody>
      </p:sp>
      <p:pic>
        <p:nvPicPr>
          <p:cNvPr id="35" name="Google Shape;1301;p108" descr="preencoded.png">
            <a:extLst>
              <a:ext uri="{FF2B5EF4-FFF2-40B4-BE49-F238E27FC236}">
                <a16:creationId xmlns:a16="http://schemas.microsoft.com/office/drawing/2014/main" id="{AEB11EF6-060C-6A92-8EFB-38075ED1BFAC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316338" y="4443461"/>
            <a:ext cx="476250" cy="47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50"/>
          <p:cNvSpPr txBox="1">
            <a:spLocks noGrp="1"/>
          </p:cNvSpPr>
          <p:nvPr>
            <p:ph type="title"/>
          </p:nvPr>
        </p:nvSpPr>
        <p:spPr>
          <a:xfrm>
            <a:off x="353767" y="105544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800" dirty="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Упущенная выгода прайс           факт</a:t>
            </a:r>
            <a:endParaRPr sz="1800" dirty="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9A1B7EF-7EC9-62BF-1176-7581EC0407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673" y="410894"/>
            <a:ext cx="4058042" cy="238339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C05E47D-2304-5EE3-5E87-1FDC2FE1E0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4631" y="410894"/>
            <a:ext cx="4058042" cy="2383398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E454C32-8562-D63B-CD4F-3492F97B3F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673" y="2747144"/>
            <a:ext cx="4133327" cy="239635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66E47A3-DF43-7F6F-2C9C-C67EEDDF23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96715" y="2790030"/>
            <a:ext cx="3921052" cy="2283620"/>
          </a:xfrm>
          <a:prstGeom prst="rect">
            <a:avLst/>
          </a:prstGeom>
        </p:spPr>
      </p:pic>
      <p:sp>
        <p:nvSpPr>
          <p:cNvPr id="8" name="Не равно 7">
            <a:extLst>
              <a:ext uri="{FF2B5EF4-FFF2-40B4-BE49-F238E27FC236}">
                <a16:creationId xmlns:a16="http://schemas.microsoft.com/office/drawing/2014/main" id="{030AECB1-212B-F310-8DF1-D31C9FEE14BC}"/>
              </a:ext>
            </a:extLst>
          </p:cNvPr>
          <p:cNvSpPr/>
          <p:nvPr/>
        </p:nvSpPr>
        <p:spPr>
          <a:xfrm>
            <a:off x="3289300" y="132147"/>
            <a:ext cx="381000" cy="182294"/>
          </a:xfrm>
          <a:prstGeom prst="mathNotEqual">
            <a:avLst/>
          </a:prstGeom>
          <a:solidFill>
            <a:srgbClr val="FF0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pic>
        <p:nvPicPr>
          <p:cNvPr id="9" name="Google Shape;1353;p109" descr="preencoded.png">
            <a:extLst>
              <a:ext uri="{FF2B5EF4-FFF2-40B4-BE49-F238E27FC236}">
                <a16:creationId xmlns:a16="http://schemas.microsoft.com/office/drawing/2014/main" id="{A98D5E3B-31DF-1A93-D625-2D3863911FB2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417767" y="4394200"/>
            <a:ext cx="476250" cy="47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50"/>
          <p:cNvSpPr txBox="1">
            <a:spLocks noGrp="1"/>
          </p:cNvSpPr>
          <p:nvPr>
            <p:ph type="title"/>
          </p:nvPr>
        </p:nvSpPr>
        <p:spPr>
          <a:xfrm>
            <a:off x="540000" y="46355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800" dirty="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Складские потери и динамика</a:t>
            </a:r>
            <a:endParaRPr sz="1800" dirty="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1F93ECB7-CFD9-75F8-1225-C02DC704325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75" t="23454" r="3609" b="1989"/>
          <a:stretch/>
        </p:blipFill>
        <p:spPr>
          <a:xfrm>
            <a:off x="156650" y="1059900"/>
            <a:ext cx="4415350" cy="338455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063803D-67BD-5DC8-FB9F-81FD6971056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83" t="24717"/>
          <a:stretch/>
        </p:blipFill>
        <p:spPr>
          <a:xfrm>
            <a:off x="4781550" y="1224725"/>
            <a:ext cx="4070350" cy="3054900"/>
          </a:xfrm>
          <a:prstGeom prst="rect">
            <a:avLst/>
          </a:prstGeom>
        </p:spPr>
      </p:pic>
      <p:pic>
        <p:nvPicPr>
          <p:cNvPr id="12" name="Google Shape;1354;p109" descr="preencoded.png">
            <a:extLst>
              <a:ext uri="{FF2B5EF4-FFF2-40B4-BE49-F238E27FC236}">
                <a16:creationId xmlns:a16="http://schemas.microsoft.com/office/drawing/2014/main" id="{4892612B-5AD3-7FC8-99C9-2C714ABAFC98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365875" y="4444450"/>
            <a:ext cx="476250" cy="4762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694197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50"/>
          <p:cNvSpPr txBox="1">
            <a:spLocks noGrp="1"/>
          </p:cNvSpPr>
          <p:nvPr>
            <p:ph type="title"/>
          </p:nvPr>
        </p:nvSpPr>
        <p:spPr>
          <a:xfrm>
            <a:off x="222500" y="194444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800" dirty="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Складские потери </a:t>
            </a:r>
            <a:r>
              <a:rPr lang="ru-RU" sz="1800" dirty="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за</a:t>
            </a:r>
            <a:r>
              <a:rPr lang="ru" sz="1800" dirty="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 один производственный период</a:t>
            </a:r>
            <a:endParaRPr sz="1800" dirty="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2C374F2-E23E-8015-0AAD-1E5AA7B320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42" t="35367" r="1742" b="-566"/>
          <a:stretch/>
        </p:blipFill>
        <p:spPr>
          <a:xfrm>
            <a:off x="109695" y="544244"/>
            <a:ext cx="4462303" cy="231960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4A606D7-6C00-3165-50EF-3DB94A6D01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0754" y="544244"/>
            <a:ext cx="4273550" cy="2319606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6CC0589-4D14-DFEE-1E82-B02F0E0D7F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863850"/>
            <a:ext cx="4572000" cy="227965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E994B0A-27BD-AC51-AB27-4525C79D95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60754" y="2863850"/>
            <a:ext cx="4273550" cy="2279650"/>
          </a:xfrm>
          <a:prstGeom prst="rect">
            <a:avLst/>
          </a:prstGeom>
        </p:spPr>
      </p:pic>
      <p:pic>
        <p:nvPicPr>
          <p:cNvPr id="8" name="Google Shape;1298;p108" descr="preencoded.png">
            <a:extLst>
              <a:ext uri="{FF2B5EF4-FFF2-40B4-BE49-F238E27FC236}">
                <a16:creationId xmlns:a16="http://schemas.microsoft.com/office/drawing/2014/main" id="{BF44D45E-12C8-710F-8596-6EB3C9B9CF1F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726646" y="4724400"/>
            <a:ext cx="417354" cy="3619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616445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50"/>
          <p:cNvSpPr txBox="1">
            <a:spLocks noGrp="1"/>
          </p:cNvSpPr>
          <p:nvPr>
            <p:ph type="title"/>
          </p:nvPr>
        </p:nvSpPr>
        <p:spPr>
          <a:xfrm>
            <a:off x="222500" y="194444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800" dirty="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Канал сбыта – зависимость объема и средней цены за единицу</a:t>
            </a:r>
            <a:endParaRPr sz="1800" dirty="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3F5DABC-59FB-29D7-F75A-C3CEDFE218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5874" b="1392"/>
          <a:stretch/>
        </p:blipFill>
        <p:spPr>
          <a:xfrm>
            <a:off x="655691" y="480657"/>
            <a:ext cx="7979747" cy="396044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AE9EB64-5C54-8689-476D-FEAEF309D313}"/>
              </a:ext>
            </a:extLst>
          </p:cNvPr>
          <p:cNvSpPr txBox="1"/>
          <p:nvPr/>
        </p:nvSpPr>
        <p:spPr>
          <a:xfrm>
            <a:off x="222500" y="4266990"/>
            <a:ext cx="9187369" cy="8931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200" dirty="0">
                <a:latin typeface="IBM Plex Sans" panose="020B0503050203000203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К</a:t>
            </a:r>
            <a:r>
              <a:rPr lang="ru-RU" sz="1200" dirty="0">
                <a:effectLst/>
                <a:latin typeface="IBM Plex Sans" panose="020B0503050203000203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анал розничных продаж в </a:t>
            </a:r>
            <a:r>
              <a:rPr lang="en-US" sz="1200" dirty="0">
                <a:effectLst/>
                <a:latin typeface="IBM Plex Sans" panose="020B0503050203000203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Tamil Nadu </a:t>
            </a:r>
            <a:r>
              <a:rPr lang="ru-RU" sz="1200" dirty="0">
                <a:effectLst/>
                <a:latin typeface="IBM Plex Sans" panose="020B0503050203000203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- </a:t>
            </a:r>
            <a:r>
              <a:rPr lang="en-US" sz="1200" dirty="0">
                <a:effectLst/>
                <a:latin typeface="IBM Plex Sans" panose="020B0503050203000203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retail</a:t>
            </a:r>
            <a:r>
              <a:rPr lang="ru-RU" sz="1200" dirty="0">
                <a:effectLst/>
                <a:latin typeface="IBM Plex Sans" panose="020B0503050203000203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имеет самый высокий средний объем продаж и одну из самых высоких среднюю цену за единицу, аналогична ситуация в Maharashtra-</a:t>
            </a:r>
            <a:r>
              <a:rPr lang="en-US" sz="1200" dirty="0">
                <a:effectLst/>
                <a:latin typeface="IBM Plex Sans" panose="020B0503050203000203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Wholesale</a:t>
            </a:r>
            <a:r>
              <a:rPr lang="ru-RU" sz="1200" dirty="0">
                <a:effectLst/>
                <a:latin typeface="IBM Plex Sans" panose="020B0503050203000203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, самые прибыльные локации. Самая высокая средняя цена за единицу: Bihar, Chandigarh, Gujarat, Haryana, Jharkhand, Kerala, Tamil Nadu, West Bengal.</a:t>
            </a:r>
            <a:endParaRPr lang="ru-RU" sz="1200" dirty="0">
              <a:latin typeface="IBM Plex Sans" panose="020B0503050203000203" pitchFamily="34" charset="0"/>
              <a:cs typeface="Times New Roman" panose="02020603050405020304" pitchFamily="18" charset="0"/>
            </a:endParaRPr>
          </a:p>
        </p:txBody>
      </p:sp>
      <p:pic>
        <p:nvPicPr>
          <p:cNvPr id="9" name="Google Shape;1338;p109" descr="preencoded.png">
            <a:extLst>
              <a:ext uri="{FF2B5EF4-FFF2-40B4-BE49-F238E27FC236}">
                <a16:creationId xmlns:a16="http://schemas.microsoft.com/office/drawing/2014/main" id="{6BAE97A2-6538-873D-6043-5A0FE0EE616E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772525" y="4713555"/>
            <a:ext cx="355262" cy="38858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39531744"/>
      </p:ext>
    </p:extLst>
  </p:cSld>
  <p:clrMapOvr>
    <a:masterClrMapping/>
  </p:clrMapOvr>
</p:sld>
</file>

<file path=ppt/theme/theme1.xml><?xml version="1.0" encoding="utf-8"?>
<a:theme xmlns:a="http://schemas.openxmlformats.org/drawingml/2006/main" name="Макет шаблона GB">
  <a:themeElements>
    <a:clrScheme name="Simple Light">
      <a:dk1>
        <a:srgbClr val="000000"/>
      </a:dk1>
      <a:lt1>
        <a:srgbClr val="FFFFFF"/>
      </a:lt1>
      <a:dk2>
        <a:srgbClr val="8F93A3"/>
      </a:dk2>
      <a:lt2>
        <a:srgbClr val="D4D4DD"/>
      </a:lt2>
      <a:accent1>
        <a:srgbClr val="8D46F6"/>
      </a:accent1>
      <a:accent2>
        <a:srgbClr val="71E76E"/>
      </a:accent2>
      <a:accent3>
        <a:srgbClr val="FCB8FF"/>
      </a:accent3>
      <a:accent4>
        <a:srgbClr val="FD7B55"/>
      </a:accent4>
      <a:accent5>
        <a:srgbClr val="FBEB3B"/>
      </a:accent5>
      <a:accent6>
        <a:srgbClr val="F1EFE4"/>
      </a:accent6>
      <a:hlink>
        <a:srgbClr val="8D46F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1398</TotalTime>
  <Words>1111</Words>
  <Application>Microsoft Office PowerPoint</Application>
  <PresentationFormat>Экран (16:9)</PresentationFormat>
  <Paragraphs>73</Paragraphs>
  <Slides>13</Slides>
  <Notes>13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19" baseType="lpstr">
      <vt:lpstr>IBM Plex Sans SemiBold</vt:lpstr>
      <vt:lpstr>Times New Roman</vt:lpstr>
      <vt:lpstr>Arial</vt:lpstr>
      <vt:lpstr>IBM Plex Sans</vt:lpstr>
      <vt:lpstr>Roboto</vt:lpstr>
      <vt:lpstr>Макет шаблона GB</vt:lpstr>
      <vt:lpstr>Анализ продаж молочной продукции и оптимизация управления запасами на молочных фермах</vt:lpstr>
      <vt:lpstr>Батыль Михаил</vt:lpstr>
      <vt:lpstr>Поставленная задача </vt:lpstr>
      <vt:lpstr>Презентация PowerPoint</vt:lpstr>
      <vt:lpstr>Скрин экрана динамика EBITDA</vt:lpstr>
      <vt:lpstr>Упущенная выгода прайс           факт</vt:lpstr>
      <vt:lpstr>Складские потери и динамика</vt:lpstr>
      <vt:lpstr>Складские потери за один производственный период</vt:lpstr>
      <vt:lpstr>Канал сбыта – зависимость объема и средней цены за единицу</vt:lpstr>
      <vt:lpstr>Визуализация дашборда анализ продаж с прогнозной динамикой  </vt:lpstr>
      <vt:lpstr>Визуализация дашборда анализ продаж (План-факт) </vt:lpstr>
      <vt:lpstr>Визуализация дашборда анализ производства (складские запасы) </vt:lpstr>
      <vt:lpstr>Достигнутые цели / Итоги предложения по улучшению процесса продаж и оптимизации производства.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Mikhail Batyl</dc:creator>
  <cp:lastModifiedBy>Mikhail Batyl</cp:lastModifiedBy>
  <cp:revision>39</cp:revision>
  <dcterms:modified xsi:type="dcterms:W3CDTF">2024-01-24T16:37:51Z</dcterms:modified>
</cp:coreProperties>
</file>